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71" r:id="rId3"/>
    <p:sldId id="363" r:id="rId4"/>
    <p:sldId id="438" r:id="rId5"/>
    <p:sldId id="292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9" r:id="rId14"/>
    <p:sldId id="334" r:id="rId15"/>
    <p:sldId id="335" r:id="rId16"/>
    <p:sldId id="278" r:id="rId17"/>
    <p:sldId id="282" r:id="rId18"/>
    <p:sldId id="341" r:id="rId19"/>
    <p:sldId id="338" r:id="rId20"/>
    <p:sldId id="339" r:id="rId21"/>
    <p:sldId id="287" r:id="rId22"/>
    <p:sldId id="365" r:id="rId23"/>
    <p:sldId id="440" r:id="rId24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5"/>
    <p:restoredTop sz="79442"/>
  </p:normalViewPr>
  <p:slideViewPr>
    <p:cSldViewPr snapToGrid="0" snapToObjects="1">
      <p:cViewPr varScale="1">
        <p:scale>
          <a:sx n="105" d="100"/>
          <a:sy n="105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hhammou/Library/Mobile%20Documents/com~apple~CloudDocs/Rimads/Avey/Paper/Results/Partial-Results-Jan30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hhammou/Library/Mobile%20Documents/com~apple~CloudDocs/Rimads/Avey/Paper/Results/Partial-Results-Jan30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Cases'!$D$18</c:f>
              <c:strCache>
                <c:ptCount val="1"/>
                <c:pt idx="0">
                  <c:v>Avey</c:v>
                </c:pt>
              </c:strCache>
            </c:strRef>
          </c:tx>
          <c:spPr>
            <a:pattFill prst="lgCheck">
              <a:fgClr>
                <a:srgbClr val="77E0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Cases'!$D$19:$D$25</c:f>
              <c:numCache>
                <c:formatCode>0.00%</c:formatCode>
                <c:ptCount val="7"/>
                <c:pt idx="0">
                  <c:v>0.67500000000000004</c:v>
                </c:pt>
                <c:pt idx="1">
                  <c:v>0.873</c:v>
                </c:pt>
                <c:pt idx="2">
                  <c:v>0.9</c:v>
                </c:pt>
                <c:pt idx="3">
                  <c:v>0.72899999999999998</c:v>
                </c:pt>
                <c:pt idx="4">
                  <c:v>0.437</c:v>
                </c:pt>
                <c:pt idx="5">
                  <c:v>0.54600000000000004</c:v>
                </c:pt>
                <c:pt idx="6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5848-8BC6-97C55BD1C2B9}"/>
            </c:ext>
          </c:extLst>
        </c:ser>
        <c:ser>
          <c:idx val="1"/>
          <c:order val="1"/>
          <c:tx>
            <c:strRef>
              <c:f>'All Cases'!$E$18</c:f>
              <c:strCache>
                <c:ptCount val="1"/>
                <c:pt idx="0">
                  <c:v>Ada</c:v>
                </c:pt>
              </c:strCache>
            </c:strRef>
          </c:tx>
          <c:spPr>
            <a:pattFill prst="dkVert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Cases'!$E$19:$E$25</c:f>
              <c:numCache>
                <c:formatCode>0.00%</c:formatCode>
                <c:ptCount val="7"/>
                <c:pt idx="0">
                  <c:v>0.54200000000000004</c:v>
                </c:pt>
                <c:pt idx="1">
                  <c:v>0.71299999999999997</c:v>
                </c:pt>
                <c:pt idx="2">
                  <c:v>0.76200000000000001</c:v>
                </c:pt>
                <c:pt idx="3">
                  <c:v>0.58199999999999996</c:v>
                </c:pt>
                <c:pt idx="4">
                  <c:v>0.441</c:v>
                </c:pt>
                <c:pt idx="5">
                  <c:v>0.502</c:v>
                </c:pt>
                <c:pt idx="6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8-5848-8BC6-97C55BD1C2B9}"/>
            </c:ext>
          </c:extLst>
        </c:ser>
        <c:ser>
          <c:idx val="2"/>
          <c:order val="2"/>
          <c:tx>
            <c:strRef>
              <c:f>'All Cases'!$F$18</c:f>
              <c:strCache>
                <c:ptCount val="1"/>
                <c:pt idx="0">
                  <c:v>WebMD</c:v>
                </c:pt>
              </c:strCache>
            </c:strRef>
          </c:tx>
          <c:spPr>
            <a:pattFill prst="dash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Cases'!$F$19:$F$25</c:f>
              <c:numCache>
                <c:formatCode>0.00%</c:formatCode>
                <c:ptCount val="7"/>
                <c:pt idx="0">
                  <c:v>0.245</c:v>
                </c:pt>
                <c:pt idx="1">
                  <c:v>0.40699999999999997</c:v>
                </c:pt>
                <c:pt idx="2">
                  <c:v>0.502</c:v>
                </c:pt>
                <c:pt idx="3">
                  <c:v>0.44</c:v>
                </c:pt>
                <c:pt idx="4">
                  <c:v>0.215</c:v>
                </c:pt>
                <c:pt idx="5">
                  <c:v>0.28899999999999998</c:v>
                </c:pt>
                <c:pt idx="6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8-5848-8BC6-97C55BD1C2B9}"/>
            </c:ext>
          </c:extLst>
        </c:ser>
        <c:ser>
          <c:idx val="3"/>
          <c:order val="3"/>
          <c:tx>
            <c:strRef>
              <c:f>'All Cases'!$G$18</c:f>
              <c:strCache>
                <c:ptCount val="1"/>
                <c:pt idx="0">
                  <c:v>K Health</c:v>
                </c:pt>
              </c:strCache>
            </c:strRef>
          </c:tx>
          <c:spPr>
            <a:pattFill prst="dkHorz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Cases'!$G$19:$G$25</c:f>
              <c:numCache>
                <c:formatCode>0.00%</c:formatCode>
                <c:ptCount val="7"/>
                <c:pt idx="0">
                  <c:v>0.27800000000000002</c:v>
                </c:pt>
                <c:pt idx="1">
                  <c:v>0.39</c:v>
                </c:pt>
                <c:pt idx="2">
                  <c:v>0.41499999999999998</c:v>
                </c:pt>
                <c:pt idx="3">
                  <c:v>0.34799999999999998</c:v>
                </c:pt>
                <c:pt idx="4">
                  <c:v>0.31</c:v>
                </c:pt>
                <c:pt idx="5">
                  <c:v>0.32800000000000001</c:v>
                </c:pt>
                <c:pt idx="6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F8-5848-8BC6-97C55BD1C2B9}"/>
            </c:ext>
          </c:extLst>
        </c:ser>
        <c:ser>
          <c:idx val="4"/>
          <c:order val="4"/>
          <c:tx>
            <c:strRef>
              <c:f>'All Cases'!$H$18</c:f>
              <c:strCache>
                <c:ptCount val="1"/>
                <c:pt idx="0">
                  <c:v>Buoy</c:v>
                </c:pt>
              </c:strCache>
            </c:strRef>
          </c:tx>
          <c:spPr>
            <a:pattFill prst="trellis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Cases'!$H$19:$H$25</c:f>
              <c:numCache>
                <c:formatCode>0.00%</c:formatCode>
                <c:ptCount val="7"/>
                <c:pt idx="0">
                  <c:v>0.26</c:v>
                </c:pt>
                <c:pt idx="1">
                  <c:v>0.4</c:v>
                </c:pt>
                <c:pt idx="2">
                  <c:v>0.4</c:v>
                </c:pt>
                <c:pt idx="3">
                  <c:v>0.28699999999999998</c:v>
                </c:pt>
                <c:pt idx="4">
                  <c:v>0.29199999999999998</c:v>
                </c:pt>
                <c:pt idx="5">
                  <c:v>0.28899999999999998</c:v>
                </c:pt>
                <c:pt idx="6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8-5848-8BC6-97C55BD1C2B9}"/>
            </c:ext>
          </c:extLst>
        </c:ser>
        <c:ser>
          <c:idx val="5"/>
          <c:order val="5"/>
          <c:tx>
            <c:strRef>
              <c:f>'All Cases'!$I$18</c:f>
              <c:strCache>
                <c:ptCount val="1"/>
                <c:pt idx="0">
                  <c:v>Babylon</c:v>
                </c:pt>
              </c:strCache>
            </c:strRef>
          </c:tx>
          <c:spPr>
            <a:pattFill prst="pct75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Cases'!$C$19:$C$25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Cases'!$I$19:$I$25</c:f>
              <c:numCache>
                <c:formatCode>0.00%</c:formatCode>
                <c:ptCount val="7"/>
                <c:pt idx="0">
                  <c:v>2.1999999999999999E-2</c:v>
                </c:pt>
                <c:pt idx="1">
                  <c:v>2.5000000000000001E-2</c:v>
                </c:pt>
                <c:pt idx="2">
                  <c:v>2.8000000000000001E-2</c:v>
                </c:pt>
                <c:pt idx="3">
                  <c:v>0.02</c:v>
                </c:pt>
                <c:pt idx="4">
                  <c:v>3.5000000000000003E-2</c:v>
                </c:pt>
                <c:pt idx="5">
                  <c:v>2.5000000000000001E-2</c:v>
                </c:pt>
                <c:pt idx="6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F8-5848-8BC6-97C55BD1C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887311"/>
        <c:axId val="1427832591"/>
      </c:barChart>
      <c:catAx>
        <c:axId val="93288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QA"/>
          </a:p>
        </c:txPr>
        <c:crossAx val="1427832591"/>
        <c:crosses val="autoZero"/>
        <c:auto val="1"/>
        <c:lblAlgn val="ctr"/>
        <c:lblOffset val="100"/>
        <c:noMultiLvlLbl val="0"/>
      </c:catAx>
      <c:valAx>
        <c:axId val="142783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QA"/>
          </a:p>
        </c:txPr>
        <c:crossAx val="93288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Q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Q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Cases'!$F$32</c:f>
              <c:strCache>
                <c:ptCount val="1"/>
                <c:pt idx="0">
                  <c:v>Avey</c:v>
                </c:pt>
              </c:strCache>
            </c:strRef>
          </c:tx>
          <c:spPr>
            <a:pattFill prst="lgCheck">
              <a:fgClr>
                <a:srgbClr val="77E0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Cases'!$B$33:$B$39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Cases'!$F$33:$F$39</c:f>
              <c:numCache>
                <c:formatCode>0.00%</c:formatCode>
                <c:ptCount val="7"/>
                <c:pt idx="0">
                  <c:v>0.67500000000000004</c:v>
                </c:pt>
                <c:pt idx="1">
                  <c:v>0.873</c:v>
                </c:pt>
                <c:pt idx="2">
                  <c:v>0.9</c:v>
                </c:pt>
                <c:pt idx="3">
                  <c:v>0.72899999999999998</c:v>
                </c:pt>
                <c:pt idx="4">
                  <c:v>0.437</c:v>
                </c:pt>
                <c:pt idx="5">
                  <c:v>0.54600000000000004</c:v>
                </c:pt>
                <c:pt idx="6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0-7846-8EA7-91FE85EDD2F6}"/>
            </c:ext>
          </c:extLst>
        </c:ser>
        <c:ser>
          <c:idx val="1"/>
          <c:order val="1"/>
          <c:tx>
            <c:strRef>
              <c:f>'All Cases'!$G$32</c:f>
              <c:strCache>
                <c:ptCount val="1"/>
                <c:pt idx="0">
                  <c:v>Average MD</c:v>
                </c:pt>
              </c:strCache>
            </c:strRef>
          </c:tx>
          <c:spPr>
            <a:pattFill prst="pct75">
              <a:fgClr>
                <a:srgbClr val="92D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Cases'!$B$33:$B$39</c:f>
              <c:strCache>
                <c:ptCount val="7"/>
                <c:pt idx="0">
                  <c:v>M1</c:v>
                </c:pt>
                <c:pt idx="1">
                  <c:v>M3</c:v>
                </c:pt>
                <c:pt idx="2">
                  <c:v>M5</c:v>
                </c:pt>
                <c:pt idx="3">
                  <c:v>Recall</c:v>
                </c:pt>
                <c:pt idx="4">
                  <c:v>Precision</c:v>
                </c:pt>
                <c:pt idx="5">
                  <c:v>F1-Measure</c:v>
                </c:pt>
                <c:pt idx="6">
                  <c:v>NDCG</c:v>
                </c:pt>
              </c:strCache>
            </c:strRef>
          </c:cat>
          <c:val>
            <c:numRef>
              <c:f>'All Cases'!$G$33:$G$39</c:f>
              <c:numCache>
                <c:formatCode>0.00%</c:formatCode>
                <c:ptCount val="7"/>
                <c:pt idx="0">
                  <c:v>0.61199999999999999</c:v>
                </c:pt>
                <c:pt idx="1">
                  <c:v>0.72499999999999998</c:v>
                </c:pt>
                <c:pt idx="2">
                  <c:v>0.72899999999999998</c:v>
                </c:pt>
                <c:pt idx="3">
                  <c:v>0.46600000000000003</c:v>
                </c:pt>
                <c:pt idx="4">
                  <c:v>0.69499999999999995</c:v>
                </c:pt>
                <c:pt idx="5">
                  <c:v>0.55300000000000005</c:v>
                </c:pt>
                <c:pt idx="6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0-7846-8EA7-91FE85EDD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804335"/>
        <c:axId val="1340962719"/>
      </c:barChart>
      <c:catAx>
        <c:axId val="134080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QA"/>
          </a:p>
        </c:txPr>
        <c:crossAx val="1340962719"/>
        <c:crosses val="autoZero"/>
        <c:auto val="1"/>
        <c:lblAlgn val="ctr"/>
        <c:lblOffset val="100"/>
        <c:noMultiLvlLbl val="0"/>
      </c:catAx>
      <c:valAx>
        <c:axId val="134096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QA"/>
          </a:p>
        </c:txPr>
        <c:crossAx val="134080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Q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Q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9782-BF36-3D44-AE7B-DEDCBDCE1B6F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6C1A-9081-E644-990B-8D1DF1BAF97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217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4677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5641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Osteoarthritis is the most common form of arthritis, affecting millions of people worldwide. It occurs when the protective cartilage that cushions the ends of your bones wears down over time.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osteoarthritis can damage any joint, the disorder most commonly affects joints in your hands, knees, hips and spine.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There is an evidence that the disease begins long before inside the cartilage. So why not looking inside the cartilage to diagnose the disease?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240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17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1325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7363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690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4328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7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633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9794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9557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555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63426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12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7240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7242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A5AC-20F8-734D-8118-5B093E4AC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D22F4-2325-2D4F-8DB7-F5D1F887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4C07-816B-624B-9814-0EB4DBD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7E43-3155-1541-AD53-F6FBB600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BD9C8-E25A-9540-B020-2DC5F0E9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94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8BDD-3065-D545-9FAF-0F4BF6A4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87339-1FB6-7E41-8308-398346E6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72B3-BDDF-B542-B214-3F48DF1C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94B3-7A9B-0D47-995E-3EC1780D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738F-5068-AB43-A029-3B6B01C9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286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A3D53-B06B-074A-9C38-F5017B1A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01955-3265-EF40-88AA-510EF37CF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477F-330E-014D-961B-8BA0E167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780E-2A4C-6046-AACC-8C952375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B5D0-2F7E-274E-AED2-E4A42AE1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5895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9FA-816B-E740-A372-D5FB71AD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EE56-1528-6347-95C8-BD02A678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B1A0-591E-F048-A354-74EC8BE1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F75F-C219-7449-AEA7-DDEC859C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6C10-0227-A84B-A781-DDD4BA4B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521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0A3D-DA39-C943-8EC8-58C0FFA8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8AFD2-A390-6741-98BE-82B3248B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E265-CC41-2047-A015-920AB0D6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30EE-3E5D-8149-B845-682FF48F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79B71-C1EE-0446-B961-9082BC55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751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FFE2-209F-554C-9732-4940F76A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CCC7-6A4E-1248-9997-45A44656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503EE-0CB8-594A-95D9-704C34BD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052E-4012-A243-B48E-915B60EB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18F33-96AB-8948-820E-2F17ECAD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256BF-11F2-EC44-A706-C186090D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606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22DC-82B7-E348-9B3A-AC6E83B0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114E-47EF-6F4D-B2F9-EC6D40AB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10C4-E716-5049-AFAF-E8664F364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BFD6-D6DC-AE42-9617-2A2D339B0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4B9B5-0B91-054C-865E-A81DBFCCD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6CB74-54B4-764C-BB09-F48D6A2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E02C-F60C-E744-83E1-D9876AC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66F30-6608-2341-92B8-CAFFAC71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38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4C69-EE68-C643-B4FF-7DFC3DC2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18E2A-2EEC-AE41-85B0-3F95582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CDB76-0903-584E-B3AB-BE20CE42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83973-661E-9547-B053-5B529383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967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0D0FB-8E51-504F-BD14-541B8938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780DC-2BC0-4944-99E1-8F135E2F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19CC-C839-5B4E-A21E-1B5D042B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6942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E43C-897F-C546-B0A4-4A990FFC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A3607-1372-7246-B7DB-6A37F7A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2366D-C88A-EE4C-980A-6E65F5A9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D21C3-902B-AC47-87CE-42EC7C61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7FE7-43E3-5C49-AC52-B8BF1C10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49613-4F3E-D348-BB0C-AFB96BB6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588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9022-D421-604B-A6C7-8EBF2991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66277-141A-CC48-B65D-88FC040EF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A6838-B3B3-CE43-9CB2-5FCD9728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4882-74CC-974B-A81E-48BC358B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8782-489B-794F-AABA-5B1C870F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76D49-0297-9D46-8DFB-CC2B1E16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277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DA1A2-977B-F045-BF53-8DABF452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A86B6-EC7A-DD49-98B3-15FFAB33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B1F9-6EC3-4D4A-A0BF-36C9B125D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E262-BC31-8A4A-8194-607808DB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465A-247B-A34E-8AB5-20D3FF94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9226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160.png"/><Relationship Id="rId26" Type="http://schemas.openxmlformats.org/officeDocument/2006/relationships/image" Target="../media/image24.png"/><Relationship Id="rId21" Type="http://schemas.openxmlformats.org/officeDocument/2006/relationships/image" Target="../media/image190.png"/><Relationship Id="rId34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0.png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5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30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0.png"/><Relationship Id="rId19" Type="http://schemas.openxmlformats.org/officeDocument/2006/relationships/image" Target="../media/image170.png"/><Relationship Id="rId31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70.png"/><Relationship Id="rId14" Type="http://schemas.openxmlformats.org/officeDocument/2006/relationships/image" Target="../media/image18.png"/><Relationship Id="rId22" Type="http://schemas.openxmlformats.org/officeDocument/2006/relationships/image" Target="../media/image20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8: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AI Applications in Medicine – Part III</a:t>
            </a:r>
          </a:p>
          <a:p>
            <a:endParaRPr lang="en-QA" sz="2800" dirty="0"/>
          </a:p>
          <a:p>
            <a:r>
              <a:rPr lang="en-QA" sz="2800" dirty="0"/>
              <a:t>Feb 07,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78446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: Experimentation Methodology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0672B9-2A08-E84C-B027-3BF69AF67DBC}"/>
              </a:ext>
            </a:extLst>
          </p:cNvPr>
          <p:cNvSpPr/>
          <p:nvPr/>
        </p:nvSpPr>
        <p:spPr>
          <a:xfrm>
            <a:off x="276435" y="4255033"/>
            <a:ext cx="810649" cy="735724"/>
          </a:xfrm>
          <a:prstGeom prst="roundRect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1200" b="1" dirty="0">
                <a:solidFill>
                  <a:schemeClr val="tx1"/>
                </a:solidFill>
              </a:rPr>
              <a:t>Medical Sources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A30829-9488-6749-A458-467451B5D9FE}"/>
              </a:ext>
            </a:extLst>
          </p:cNvPr>
          <p:cNvSpPr/>
          <p:nvPr/>
        </p:nvSpPr>
        <p:spPr>
          <a:xfrm>
            <a:off x="1302547" y="4214204"/>
            <a:ext cx="1164443" cy="809297"/>
          </a:xfrm>
          <a:prstGeom prst="ellipse">
            <a:avLst/>
          </a:prstGeom>
          <a:solidFill>
            <a:srgbClr val="ED7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1200" b="1" dirty="0">
                <a:solidFill>
                  <a:schemeClr val="bg1"/>
                </a:solidFill>
              </a:rPr>
              <a:t>Compile </a:t>
            </a:r>
            <a:r>
              <a:rPr lang="en-US" sz="1200" b="1" dirty="0">
                <a:solidFill>
                  <a:schemeClr val="bg1"/>
                </a:solidFill>
              </a:rPr>
              <a:t>Vignettes</a:t>
            </a:r>
            <a:endParaRPr lang="en-QA" sz="12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912100-C20C-CD44-AC00-51DBFB8D3FC6}"/>
              </a:ext>
            </a:extLst>
          </p:cNvPr>
          <p:cNvCxnSpPr>
            <a:cxnSpLocks/>
            <a:stCxn id="6" idx="3"/>
            <a:endCxn id="7" idx="2"/>
          </p:cNvCxnSpPr>
          <p:nvPr/>
        </p:nvCxnSpPr>
        <p:spPr>
          <a:xfrm flipV="1">
            <a:off x="1087084" y="4618853"/>
            <a:ext cx="215463" cy="4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611477-3F30-B041-B6D8-CA47C7D12112}"/>
              </a:ext>
            </a:extLst>
          </p:cNvPr>
          <p:cNvSpPr/>
          <p:nvPr/>
        </p:nvSpPr>
        <p:spPr>
          <a:xfrm>
            <a:off x="2670301" y="3021834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1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27E311-35A2-404B-8532-645F3D03301B}"/>
              </a:ext>
            </a:extLst>
          </p:cNvPr>
          <p:cNvSpPr/>
          <p:nvPr/>
        </p:nvSpPr>
        <p:spPr>
          <a:xfrm>
            <a:off x="2670301" y="3521076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2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64D3AE0-6B1D-5341-A040-BB1DE627945B}"/>
              </a:ext>
            </a:extLst>
          </p:cNvPr>
          <p:cNvSpPr/>
          <p:nvPr/>
        </p:nvSpPr>
        <p:spPr>
          <a:xfrm>
            <a:off x="2670301" y="5636787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n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176FA-8FF8-194D-BB55-8A59DD1E9DF9}"/>
              </a:ext>
            </a:extLst>
          </p:cNvPr>
          <p:cNvSpPr txBox="1"/>
          <p:nvPr/>
        </p:nvSpPr>
        <p:spPr>
          <a:xfrm>
            <a:off x="2762974" y="3920685"/>
            <a:ext cx="2455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r>
              <a:rPr lang="en-QA" b="1" dirty="0"/>
              <a:t>.</a:t>
            </a:r>
          </a:p>
          <a:p>
            <a:pPr>
              <a:lnSpc>
                <a:spcPts val="1060"/>
              </a:lnSpc>
            </a:pPr>
            <a:endParaRPr lang="en-QA" b="1" dirty="0"/>
          </a:p>
          <a:p>
            <a:endParaRPr lang="en-Q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8CB44B-1348-3D4C-883E-9C088BA74444}"/>
              </a:ext>
            </a:extLst>
          </p:cNvPr>
          <p:cNvSpPr/>
          <p:nvPr/>
        </p:nvSpPr>
        <p:spPr>
          <a:xfrm>
            <a:off x="3671822" y="2308170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1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7F1239-260E-6D4B-9E21-741F4A6AE778}"/>
              </a:ext>
            </a:extLst>
          </p:cNvPr>
          <p:cNvSpPr/>
          <p:nvPr/>
        </p:nvSpPr>
        <p:spPr>
          <a:xfrm>
            <a:off x="3671822" y="2924587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2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EF355C-0322-8749-9FC9-D0A6A9824305}"/>
              </a:ext>
            </a:extLst>
          </p:cNvPr>
          <p:cNvSpPr/>
          <p:nvPr/>
        </p:nvSpPr>
        <p:spPr>
          <a:xfrm>
            <a:off x="3671822" y="3541004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3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2891F9-1F16-1145-AA37-A2CEE306DE14}"/>
              </a:ext>
            </a:extLst>
          </p:cNvPr>
          <p:cNvSpPr/>
          <p:nvPr/>
        </p:nvSpPr>
        <p:spPr>
          <a:xfrm>
            <a:off x="3671822" y="4157421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4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02B0F3-CC8B-0449-AFEC-3210F3726788}"/>
              </a:ext>
            </a:extLst>
          </p:cNvPr>
          <p:cNvSpPr/>
          <p:nvPr/>
        </p:nvSpPr>
        <p:spPr>
          <a:xfrm>
            <a:off x="3671822" y="4773838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5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9FF59C-9B86-0847-9DCA-5CED0E9DC0A2}"/>
              </a:ext>
            </a:extLst>
          </p:cNvPr>
          <p:cNvSpPr/>
          <p:nvPr/>
        </p:nvSpPr>
        <p:spPr>
          <a:xfrm>
            <a:off x="3671822" y="5390255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6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E706F0-7367-CE44-B04E-6795601918F3}"/>
              </a:ext>
            </a:extLst>
          </p:cNvPr>
          <p:cNvSpPr/>
          <p:nvPr/>
        </p:nvSpPr>
        <p:spPr>
          <a:xfrm>
            <a:off x="3671822" y="6006672"/>
            <a:ext cx="444843" cy="446400"/>
          </a:xfrm>
          <a:prstGeom prst="ellipse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D</a:t>
            </a:r>
            <a:r>
              <a:rPr lang="en-QA" baseline="-25000" dirty="0">
                <a:solidFill>
                  <a:schemeClr val="tx1"/>
                </a:solidFill>
              </a:rPr>
              <a:t>7</a:t>
            </a:r>
            <a:endParaRPr lang="en-QA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7817C5-C147-714D-B5DC-8EB84EF0391B}"/>
              </a:ext>
            </a:extLst>
          </p:cNvPr>
          <p:cNvCxnSpPr>
            <a:stCxn id="9" idx="3"/>
            <a:endCxn id="13" idx="2"/>
          </p:cNvCxnSpPr>
          <p:nvPr/>
        </p:nvCxnSpPr>
        <p:spPr>
          <a:xfrm flipV="1">
            <a:off x="3101226" y="2531370"/>
            <a:ext cx="570596" cy="669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9143DC-C8F5-5445-B0C1-5FDA32BB13C8}"/>
              </a:ext>
            </a:extLst>
          </p:cNvPr>
          <p:cNvCxnSpPr>
            <a:stCxn id="9" idx="3"/>
            <a:endCxn id="14" idx="2"/>
          </p:cNvCxnSpPr>
          <p:nvPr/>
        </p:nvCxnSpPr>
        <p:spPr>
          <a:xfrm flipV="1">
            <a:off x="3101226" y="3147787"/>
            <a:ext cx="570596" cy="52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9DB096-AE45-0F44-A2BB-6B58813C935A}"/>
              </a:ext>
            </a:extLst>
          </p:cNvPr>
          <p:cNvCxnSpPr>
            <a:stCxn id="9" idx="3"/>
            <a:endCxn id="15" idx="2"/>
          </p:cNvCxnSpPr>
          <p:nvPr/>
        </p:nvCxnSpPr>
        <p:spPr>
          <a:xfrm>
            <a:off x="3101226" y="3200510"/>
            <a:ext cx="570596" cy="56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5F9BA8-6DAA-E64B-949A-A4379F085FD1}"/>
              </a:ext>
            </a:extLst>
          </p:cNvPr>
          <p:cNvCxnSpPr>
            <a:stCxn id="9" idx="3"/>
            <a:endCxn id="16" idx="2"/>
          </p:cNvCxnSpPr>
          <p:nvPr/>
        </p:nvCxnSpPr>
        <p:spPr>
          <a:xfrm>
            <a:off x="3101226" y="3200510"/>
            <a:ext cx="570596" cy="1180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342013-B7D2-CE49-948A-0019583C60D1}"/>
              </a:ext>
            </a:extLst>
          </p:cNvPr>
          <p:cNvCxnSpPr>
            <a:stCxn id="9" idx="3"/>
            <a:endCxn id="17" idx="2"/>
          </p:cNvCxnSpPr>
          <p:nvPr/>
        </p:nvCxnSpPr>
        <p:spPr>
          <a:xfrm>
            <a:off x="3101226" y="3200510"/>
            <a:ext cx="570596" cy="1796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893E57-2807-0842-9596-CBA75F3CBFC2}"/>
              </a:ext>
            </a:extLst>
          </p:cNvPr>
          <p:cNvCxnSpPr>
            <a:stCxn id="9" idx="3"/>
            <a:endCxn id="18" idx="2"/>
          </p:cNvCxnSpPr>
          <p:nvPr/>
        </p:nvCxnSpPr>
        <p:spPr>
          <a:xfrm>
            <a:off x="3101226" y="3200510"/>
            <a:ext cx="570596" cy="2412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D275BB-F3DC-6941-BD15-F3FA0BBD555B}"/>
              </a:ext>
            </a:extLst>
          </p:cNvPr>
          <p:cNvCxnSpPr>
            <a:stCxn id="9" idx="3"/>
            <a:endCxn id="19" idx="2"/>
          </p:cNvCxnSpPr>
          <p:nvPr/>
        </p:nvCxnSpPr>
        <p:spPr>
          <a:xfrm>
            <a:off x="3101226" y="3200510"/>
            <a:ext cx="570596" cy="302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F10745-CEA6-2C43-B435-251F4ED1167C}"/>
              </a:ext>
            </a:extLst>
          </p:cNvPr>
          <p:cNvCxnSpPr>
            <a:stCxn id="10" idx="3"/>
            <a:endCxn id="13" idx="2"/>
          </p:cNvCxnSpPr>
          <p:nvPr/>
        </p:nvCxnSpPr>
        <p:spPr>
          <a:xfrm flipV="1">
            <a:off x="3101226" y="2531370"/>
            <a:ext cx="570596" cy="1168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675D68-78D9-CC46-BB1F-E7CFE92361A8}"/>
              </a:ext>
            </a:extLst>
          </p:cNvPr>
          <p:cNvCxnSpPr>
            <a:stCxn id="10" idx="3"/>
            <a:endCxn id="14" idx="2"/>
          </p:cNvCxnSpPr>
          <p:nvPr/>
        </p:nvCxnSpPr>
        <p:spPr>
          <a:xfrm flipV="1">
            <a:off x="3101226" y="3147787"/>
            <a:ext cx="570596" cy="551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D67CF6-6363-AF4D-838A-4FD289145A0C}"/>
              </a:ext>
            </a:extLst>
          </p:cNvPr>
          <p:cNvCxnSpPr>
            <a:stCxn id="10" idx="3"/>
            <a:endCxn id="15" idx="2"/>
          </p:cNvCxnSpPr>
          <p:nvPr/>
        </p:nvCxnSpPr>
        <p:spPr>
          <a:xfrm>
            <a:off x="3101226" y="3699752"/>
            <a:ext cx="570596" cy="64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D912CF-A18D-1D45-BC6B-766B14447449}"/>
              </a:ext>
            </a:extLst>
          </p:cNvPr>
          <p:cNvCxnSpPr>
            <a:stCxn id="10" idx="3"/>
            <a:endCxn id="16" idx="2"/>
          </p:cNvCxnSpPr>
          <p:nvPr/>
        </p:nvCxnSpPr>
        <p:spPr>
          <a:xfrm>
            <a:off x="3101226" y="3699752"/>
            <a:ext cx="570596" cy="680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104A60-D85D-6F4B-A6A9-6905EB3D9437}"/>
              </a:ext>
            </a:extLst>
          </p:cNvPr>
          <p:cNvCxnSpPr>
            <a:stCxn id="10" idx="3"/>
            <a:endCxn id="17" idx="2"/>
          </p:cNvCxnSpPr>
          <p:nvPr/>
        </p:nvCxnSpPr>
        <p:spPr>
          <a:xfrm>
            <a:off x="3101226" y="3699752"/>
            <a:ext cx="570596" cy="1297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9B9ED1-702E-5D4F-895C-C138F0F611E5}"/>
              </a:ext>
            </a:extLst>
          </p:cNvPr>
          <p:cNvCxnSpPr>
            <a:stCxn id="10" idx="3"/>
            <a:endCxn id="18" idx="2"/>
          </p:cNvCxnSpPr>
          <p:nvPr/>
        </p:nvCxnSpPr>
        <p:spPr>
          <a:xfrm>
            <a:off x="3101226" y="3699752"/>
            <a:ext cx="570596" cy="1913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F2513FA-3939-3C43-9FDC-0E2601DA38DF}"/>
              </a:ext>
            </a:extLst>
          </p:cNvPr>
          <p:cNvCxnSpPr>
            <a:stCxn id="10" idx="3"/>
            <a:endCxn id="19" idx="2"/>
          </p:cNvCxnSpPr>
          <p:nvPr/>
        </p:nvCxnSpPr>
        <p:spPr>
          <a:xfrm>
            <a:off x="3101226" y="3699752"/>
            <a:ext cx="570596" cy="253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814F0-AF5F-D14A-B3AA-BD57D6C89829}"/>
              </a:ext>
            </a:extLst>
          </p:cNvPr>
          <p:cNvCxnSpPr>
            <a:stCxn id="11" idx="3"/>
            <a:endCxn id="13" idx="2"/>
          </p:cNvCxnSpPr>
          <p:nvPr/>
        </p:nvCxnSpPr>
        <p:spPr>
          <a:xfrm flipV="1">
            <a:off x="3101226" y="2531370"/>
            <a:ext cx="570596" cy="3284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B3B439-D58B-2E4E-99CD-BA99FC975BCE}"/>
              </a:ext>
            </a:extLst>
          </p:cNvPr>
          <p:cNvCxnSpPr>
            <a:stCxn id="11" idx="3"/>
            <a:endCxn id="14" idx="2"/>
          </p:cNvCxnSpPr>
          <p:nvPr/>
        </p:nvCxnSpPr>
        <p:spPr>
          <a:xfrm flipV="1">
            <a:off x="3101226" y="3147787"/>
            <a:ext cx="570596" cy="2667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FFDFF1-A188-2E48-A944-5A72A684154E}"/>
              </a:ext>
            </a:extLst>
          </p:cNvPr>
          <p:cNvCxnSpPr>
            <a:stCxn id="11" idx="3"/>
            <a:endCxn id="15" idx="2"/>
          </p:cNvCxnSpPr>
          <p:nvPr/>
        </p:nvCxnSpPr>
        <p:spPr>
          <a:xfrm flipV="1">
            <a:off x="3101226" y="3764204"/>
            <a:ext cx="570596" cy="2051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AB68C5-BAC7-B944-92C0-0DC51F8BB0E0}"/>
              </a:ext>
            </a:extLst>
          </p:cNvPr>
          <p:cNvCxnSpPr>
            <a:stCxn id="11" idx="3"/>
            <a:endCxn id="16" idx="2"/>
          </p:cNvCxnSpPr>
          <p:nvPr/>
        </p:nvCxnSpPr>
        <p:spPr>
          <a:xfrm flipV="1">
            <a:off x="3101226" y="4380621"/>
            <a:ext cx="570596" cy="1434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4E9BC9-9B0B-1F45-B873-201759BE6618}"/>
              </a:ext>
            </a:extLst>
          </p:cNvPr>
          <p:cNvCxnSpPr>
            <a:stCxn id="11" idx="3"/>
            <a:endCxn id="17" idx="2"/>
          </p:cNvCxnSpPr>
          <p:nvPr/>
        </p:nvCxnSpPr>
        <p:spPr>
          <a:xfrm flipV="1">
            <a:off x="3101226" y="4997038"/>
            <a:ext cx="570596" cy="818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A8249A-98D5-A440-8A07-2729FE06C352}"/>
              </a:ext>
            </a:extLst>
          </p:cNvPr>
          <p:cNvCxnSpPr>
            <a:stCxn id="11" idx="3"/>
            <a:endCxn id="18" idx="2"/>
          </p:cNvCxnSpPr>
          <p:nvPr/>
        </p:nvCxnSpPr>
        <p:spPr>
          <a:xfrm flipV="1">
            <a:off x="3101226" y="5613455"/>
            <a:ext cx="570596" cy="20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4F1EDF-FE66-6A46-95ED-EACB92D57E63}"/>
              </a:ext>
            </a:extLst>
          </p:cNvPr>
          <p:cNvCxnSpPr>
            <a:stCxn id="11" idx="3"/>
            <a:endCxn id="19" idx="2"/>
          </p:cNvCxnSpPr>
          <p:nvPr/>
        </p:nvCxnSpPr>
        <p:spPr>
          <a:xfrm>
            <a:off x="3101226" y="5815463"/>
            <a:ext cx="570596" cy="41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1326AA4-9877-2040-81E5-5FD34A7AFDC6}"/>
              </a:ext>
            </a:extLst>
          </p:cNvPr>
          <p:cNvSpPr/>
          <p:nvPr/>
        </p:nvSpPr>
        <p:spPr>
          <a:xfrm>
            <a:off x="4678553" y="3022012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1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7C5B85A-1689-8F4B-BAB2-6DF69ED3EECA}"/>
              </a:ext>
            </a:extLst>
          </p:cNvPr>
          <p:cNvSpPr/>
          <p:nvPr/>
        </p:nvSpPr>
        <p:spPr>
          <a:xfrm>
            <a:off x="4678552" y="3517489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2</a:t>
            </a:r>
            <a:endParaRPr lang="en-QA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70F113B-CF9A-634A-8CC2-1CDD8D351CA1}"/>
              </a:ext>
            </a:extLst>
          </p:cNvPr>
          <p:cNvSpPr/>
          <p:nvPr/>
        </p:nvSpPr>
        <p:spPr>
          <a:xfrm>
            <a:off x="4678551" y="5636965"/>
            <a:ext cx="430925" cy="357352"/>
          </a:xfrm>
          <a:prstGeom prst="roundRect">
            <a:avLst/>
          </a:prstGeom>
          <a:solidFill>
            <a:srgbClr val="FB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dirty="0">
                <a:solidFill>
                  <a:schemeClr val="tx1"/>
                </a:solidFill>
              </a:rPr>
              <a:t>V</a:t>
            </a:r>
            <a:r>
              <a:rPr lang="en-QA" baseline="-25000" dirty="0">
                <a:solidFill>
                  <a:schemeClr val="tx1"/>
                </a:solidFill>
              </a:rPr>
              <a:t>n</a:t>
            </a:r>
            <a:endParaRPr lang="en-QA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1F0F86-17C8-DE4D-A7F1-BD51D59A2951}"/>
              </a:ext>
            </a:extLst>
          </p:cNvPr>
          <p:cNvCxnSpPr>
            <a:stCxn id="13" idx="6"/>
            <a:endCxn id="41" idx="1"/>
          </p:cNvCxnSpPr>
          <p:nvPr/>
        </p:nvCxnSpPr>
        <p:spPr>
          <a:xfrm>
            <a:off x="4116665" y="2531370"/>
            <a:ext cx="561888" cy="66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17EE31-7482-2447-9F63-99636E88E7C3}"/>
              </a:ext>
            </a:extLst>
          </p:cNvPr>
          <p:cNvCxnSpPr>
            <a:stCxn id="14" idx="6"/>
            <a:endCxn id="41" idx="1"/>
          </p:cNvCxnSpPr>
          <p:nvPr/>
        </p:nvCxnSpPr>
        <p:spPr>
          <a:xfrm>
            <a:off x="4116665" y="3147787"/>
            <a:ext cx="561888" cy="52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A9081C3-E834-5A4D-AA01-BCB1F4E0E373}"/>
              </a:ext>
            </a:extLst>
          </p:cNvPr>
          <p:cNvCxnSpPr>
            <a:stCxn id="15" idx="6"/>
            <a:endCxn id="41" idx="1"/>
          </p:cNvCxnSpPr>
          <p:nvPr/>
        </p:nvCxnSpPr>
        <p:spPr>
          <a:xfrm flipV="1">
            <a:off x="4116665" y="3200688"/>
            <a:ext cx="561888" cy="563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9F6786D-C068-E24F-868C-0F17B6800AD2}"/>
              </a:ext>
            </a:extLst>
          </p:cNvPr>
          <p:cNvCxnSpPr>
            <a:stCxn id="16" idx="6"/>
            <a:endCxn id="41" idx="1"/>
          </p:cNvCxnSpPr>
          <p:nvPr/>
        </p:nvCxnSpPr>
        <p:spPr>
          <a:xfrm flipV="1">
            <a:off x="4116665" y="3200688"/>
            <a:ext cx="561888" cy="1179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C7BE06-99E4-6747-B3A1-491DF11E3B65}"/>
              </a:ext>
            </a:extLst>
          </p:cNvPr>
          <p:cNvCxnSpPr>
            <a:stCxn id="17" idx="6"/>
            <a:endCxn id="41" idx="1"/>
          </p:cNvCxnSpPr>
          <p:nvPr/>
        </p:nvCxnSpPr>
        <p:spPr>
          <a:xfrm flipV="1">
            <a:off x="4116665" y="3200688"/>
            <a:ext cx="561888" cy="179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F01814E-E756-694A-AD63-A153027D3DF5}"/>
              </a:ext>
            </a:extLst>
          </p:cNvPr>
          <p:cNvCxnSpPr>
            <a:stCxn id="18" idx="6"/>
            <a:endCxn id="41" idx="1"/>
          </p:cNvCxnSpPr>
          <p:nvPr/>
        </p:nvCxnSpPr>
        <p:spPr>
          <a:xfrm flipV="1">
            <a:off x="4116665" y="3200688"/>
            <a:ext cx="561888" cy="2412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332D9A4-4AF9-0F40-A632-427B4A330D12}"/>
              </a:ext>
            </a:extLst>
          </p:cNvPr>
          <p:cNvCxnSpPr>
            <a:stCxn id="19" idx="6"/>
            <a:endCxn id="41" idx="1"/>
          </p:cNvCxnSpPr>
          <p:nvPr/>
        </p:nvCxnSpPr>
        <p:spPr>
          <a:xfrm flipV="1">
            <a:off x="4116665" y="3200688"/>
            <a:ext cx="561888" cy="3029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E4BD3D-AF1B-6C4F-9E82-6054D5AD118B}"/>
              </a:ext>
            </a:extLst>
          </p:cNvPr>
          <p:cNvCxnSpPr>
            <a:cxnSpLocks/>
            <a:stCxn id="13" idx="6"/>
            <a:endCxn id="42" idx="1"/>
          </p:cNvCxnSpPr>
          <p:nvPr/>
        </p:nvCxnSpPr>
        <p:spPr>
          <a:xfrm>
            <a:off x="4116665" y="2531370"/>
            <a:ext cx="561887" cy="1164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50F607-6A4B-4745-A4C8-9F77F0009B20}"/>
              </a:ext>
            </a:extLst>
          </p:cNvPr>
          <p:cNvCxnSpPr>
            <a:stCxn id="13" idx="6"/>
            <a:endCxn id="43" idx="1"/>
          </p:cNvCxnSpPr>
          <p:nvPr/>
        </p:nvCxnSpPr>
        <p:spPr>
          <a:xfrm>
            <a:off x="4116665" y="2531370"/>
            <a:ext cx="561886" cy="3284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B5A3FC-C45A-A046-9BC4-34BD3DF90DDE}"/>
              </a:ext>
            </a:extLst>
          </p:cNvPr>
          <p:cNvCxnSpPr>
            <a:stCxn id="14" idx="6"/>
            <a:endCxn id="42" idx="1"/>
          </p:cNvCxnSpPr>
          <p:nvPr/>
        </p:nvCxnSpPr>
        <p:spPr>
          <a:xfrm>
            <a:off x="4116665" y="3147787"/>
            <a:ext cx="561887" cy="548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842D42-4502-584F-B491-B1715D7B2441}"/>
              </a:ext>
            </a:extLst>
          </p:cNvPr>
          <p:cNvCxnSpPr>
            <a:stCxn id="14" idx="6"/>
            <a:endCxn id="43" idx="1"/>
          </p:cNvCxnSpPr>
          <p:nvPr/>
        </p:nvCxnSpPr>
        <p:spPr>
          <a:xfrm>
            <a:off x="4116665" y="3147787"/>
            <a:ext cx="561886" cy="2667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AB4ACD-6F6F-C942-9BAE-190ED5232649}"/>
              </a:ext>
            </a:extLst>
          </p:cNvPr>
          <p:cNvCxnSpPr>
            <a:stCxn id="15" idx="6"/>
            <a:endCxn id="42" idx="1"/>
          </p:cNvCxnSpPr>
          <p:nvPr/>
        </p:nvCxnSpPr>
        <p:spPr>
          <a:xfrm flipV="1">
            <a:off x="4116665" y="3696165"/>
            <a:ext cx="561887" cy="68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C860DC3-296F-E449-BADC-390396FBAA3A}"/>
              </a:ext>
            </a:extLst>
          </p:cNvPr>
          <p:cNvCxnSpPr>
            <a:stCxn id="15" idx="6"/>
            <a:endCxn id="43" idx="1"/>
          </p:cNvCxnSpPr>
          <p:nvPr/>
        </p:nvCxnSpPr>
        <p:spPr>
          <a:xfrm>
            <a:off x="4116665" y="3764204"/>
            <a:ext cx="561886" cy="205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6E9634-6460-3B43-BC15-FCFE31827D2D}"/>
              </a:ext>
            </a:extLst>
          </p:cNvPr>
          <p:cNvCxnSpPr>
            <a:stCxn id="16" idx="6"/>
            <a:endCxn id="42" idx="1"/>
          </p:cNvCxnSpPr>
          <p:nvPr/>
        </p:nvCxnSpPr>
        <p:spPr>
          <a:xfrm flipV="1">
            <a:off x="4116665" y="3696165"/>
            <a:ext cx="561887" cy="684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8BB101-BA48-E742-885D-2189338526A5}"/>
              </a:ext>
            </a:extLst>
          </p:cNvPr>
          <p:cNvCxnSpPr>
            <a:stCxn id="16" idx="6"/>
            <a:endCxn id="43" idx="1"/>
          </p:cNvCxnSpPr>
          <p:nvPr/>
        </p:nvCxnSpPr>
        <p:spPr>
          <a:xfrm>
            <a:off x="4116665" y="4380621"/>
            <a:ext cx="561886" cy="143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AFA5A3-DA18-C441-BE7D-76877A436DE0}"/>
              </a:ext>
            </a:extLst>
          </p:cNvPr>
          <p:cNvCxnSpPr>
            <a:stCxn id="17" idx="6"/>
            <a:endCxn id="42" idx="1"/>
          </p:cNvCxnSpPr>
          <p:nvPr/>
        </p:nvCxnSpPr>
        <p:spPr>
          <a:xfrm flipV="1">
            <a:off x="4116665" y="3696165"/>
            <a:ext cx="561887" cy="1300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5078C2-5246-884B-80BC-F52CF0BB421E}"/>
              </a:ext>
            </a:extLst>
          </p:cNvPr>
          <p:cNvCxnSpPr>
            <a:stCxn id="17" idx="6"/>
            <a:endCxn id="43" idx="1"/>
          </p:cNvCxnSpPr>
          <p:nvPr/>
        </p:nvCxnSpPr>
        <p:spPr>
          <a:xfrm>
            <a:off x="4116665" y="4997038"/>
            <a:ext cx="561886" cy="818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9C40D6F-164E-AF41-8FAE-11AAE5F2883C}"/>
              </a:ext>
            </a:extLst>
          </p:cNvPr>
          <p:cNvCxnSpPr>
            <a:stCxn id="18" idx="6"/>
            <a:endCxn id="42" idx="1"/>
          </p:cNvCxnSpPr>
          <p:nvPr/>
        </p:nvCxnSpPr>
        <p:spPr>
          <a:xfrm flipV="1">
            <a:off x="4116665" y="3696165"/>
            <a:ext cx="561887" cy="1917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53087F-4E4E-5146-BBEC-00A46063108C}"/>
              </a:ext>
            </a:extLst>
          </p:cNvPr>
          <p:cNvCxnSpPr>
            <a:stCxn id="18" idx="6"/>
            <a:endCxn id="43" idx="1"/>
          </p:cNvCxnSpPr>
          <p:nvPr/>
        </p:nvCxnSpPr>
        <p:spPr>
          <a:xfrm>
            <a:off x="4116665" y="5613455"/>
            <a:ext cx="561886" cy="202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CD3B8FB-0A6D-B14F-BF16-871A602F6F0F}"/>
              </a:ext>
            </a:extLst>
          </p:cNvPr>
          <p:cNvCxnSpPr>
            <a:stCxn id="19" idx="6"/>
            <a:endCxn id="42" idx="1"/>
          </p:cNvCxnSpPr>
          <p:nvPr/>
        </p:nvCxnSpPr>
        <p:spPr>
          <a:xfrm flipV="1">
            <a:off x="4116665" y="3696165"/>
            <a:ext cx="561887" cy="2533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173851-86A0-BA4A-BDB2-89C18FEB0DF3}"/>
              </a:ext>
            </a:extLst>
          </p:cNvPr>
          <p:cNvCxnSpPr>
            <a:stCxn id="19" idx="6"/>
            <a:endCxn id="43" idx="1"/>
          </p:cNvCxnSpPr>
          <p:nvPr/>
        </p:nvCxnSpPr>
        <p:spPr>
          <a:xfrm flipV="1">
            <a:off x="4116665" y="5815641"/>
            <a:ext cx="561886" cy="414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DE70219-4C34-134C-BA9B-DEE8A80C8A1E}"/>
              </a:ext>
            </a:extLst>
          </p:cNvPr>
          <p:cNvSpPr/>
          <p:nvPr/>
        </p:nvSpPr>
        <p:spPr>
          <a:xfrm>
            <a:off x="5190801" y="3088910"/>
            <a:ext cx="720000" cy="22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000" dirty="0">
                <a:solidFill>
                  <a:schemeClr val="tx1"/>
                </a:solidFill>
              </a:rPr>
              <a:t>Counter = 3 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4775EDA-5798-4C44-B23B-39E94E0B4BB1}"/>
              </a:ext>
            </a:extLst>
          </p:cNvPr>
          <p:cNvCxnSpPr>
            <a:stCxn id="41" idx="3"/>
            <a:endCxn id="65" idx="1"/>
          </p:cNvCxnSpPr>
          <p:nvPr/>
        </p:nvCxnSpPr>
        <p:spPr>
          <a:xfrm flipV="1">
            <a:off x="5109478" y="3200510"/>
            <a:ext cx="81323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D59C4C0-5446-9342-B2D6-ABDFA410EC66}"/>
              </a:ext>
            </a:extLst>
          </p:cNvPr>
          <p:cNvSpPr/>
          <p:nvPr/>
        </p:nvSpPr>
        <p:spPr>
          <a:xfrm>
            <a:off x="5190801" y="3584387"/>
            <a:ext cx="720000" cy="22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000" dirty="0">
                <a:solidFill>
                  <a:schemeClr val="tx1"/>
                </a:solidFill>
              </a:rPr>
              <a:t>Counter = 5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C390C09-92ED-064D-8B4E-C3B74D1E41A4}"/>
              </a:ext>
            </a:extLst>
          </p:cNvPr>
          <p:cNvCxnSpPr>
            <a:cxnSpLocks/>
            <a:stCxn id="42" idx="3"/>
            <a:endCxn id="67" idx="1"/>
          </p:cNvCxnSpPr>
          <p:nvPr/>
        </p:nvCxnSpPr>
        <p:spPr>
          <a:xfrm flipV="1">
            <a:off x="5109477" y="3695987"/>
            <a:ext cx="81324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D9DBEE4-C6CC-8240-8915-2077F307AEAB}"/>
              </a:ext>
            </a:extLst>
          </p:cNvPr>
          <p:cNvSpPr/>
          <p:nvPr/>
        </p:nvSpPr>
        <p:spPr>
          <a:xfrm>
            <a:off x="5190801" y="5703863"/>
            <a:ext cx="720000" cy="22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000" dirty="0">
                <a:solidFill>
                  <a:schemeClr val="tx1"/>
                </a:solidFill>
              </a:rPr>
              <a:t>Counter = 5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FB60C6-BC28-8846-9960-DA4A4E28147B}"/>
              </a:ext>
            </a:extLst>
          </p:cNvPr>
          <p:cNvCxnSpPr>
            <a:cxnSpLocks/>
            <a:stCxn id="43" idx="3"/>
            <a:endCxn id="69" idx="1"/>
          </p:cNvCxnSpPr>
          <p:nvPr/>
        </p:nvCxnSpPr>
        <p:spPr>
          <a:xfrm flipV="1">
            <a:off x="5109476" y="5815463"/>
            <a:ext cx="81325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9004C3F-CB69-F74D-BCE0-8E3AB15BF9BC}"/>
              </a:ext>
            </a:extLst>
          </p:cNvPr>
          <p:cNvSpPr/>
          <p:nvPr/>
        </p:nvSpPr>
        <p:spPr>
          <a:xfrm>
            <a:off x="6005383" y="4310643"/>
            <a:ext cx="1071062" cy="616417"/>
          </a:xfrm>
          <a:prstGeom prst="roundRect">
            <a:avLst/>
          </a:prstGeom>
          <a:solidFill>
            <a:srgbClr val="77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200" b="1" dirty="0">
                <a:solidFill>
                  <a:schemeClr val="tx1"/>
                </a:solidFill>
              </a:rPr>
              <a:t>Pool of </a:t>
            </a:r>
            <a:br>
              <a:rPr lang="en-QA" sz="1200" b="1" dirty="0">
                <a:solidFill>
                  <a:schemeClr val="tx1"/>
                </a:solidFill>
              </a:rPr>
            </a:br>
            <a:r>
              <a:rPr lang="en-QA" sz="1200" b="1" dirty="0">
                <a:solidFill>
                  <a:schemeClr val="tx1"/>
                </a:solidFill>
              </a:rPr>
              <a:t>Gold-Standard Vignettes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9FB2BBC-6DF4-6346-9BEB-5D4974834B5F}"/>
              </a:ext>
            </a:extLst>
          </p:cNvPr>
          <p:cNvCxnSpPr>
            <a:cxnSpLocks/>
            <a:stCxn id="67" idx="3"/>
            <a:endCxn id="71" idx="1"/>
          </p:cNvCxnSpPr>
          <p:nvPr/>
        </p:nvCxnSpPr>
        <p:spPr>
          <a:xfrm>
            <a:off x="5910801" y="3695987"/>
            <a:ext cx="94582" cy="922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A83D27F-673D-2B45-9A9F-51F1E9C60AA3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>
          <a:xfrm flipV="1">
            <a:off x="5910801" y="4618852"/>
            <a:ext cx="94582" cy="1196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3A98017-FC4B-A94E-96C4-5330665FAEC7}"/>
              </a:ext>
            </a:extLst>
          </p:cNvPr>
          <p:cNvCxnSpPr>
            <a:cxnSpLocks/>
            <a:stCxn id="71" idx="3"/>
            <a:endCxn id="75" idx="2"/>
          </p:cNvCxnSpPr>
          <p:nvPr/>
        </p:nvCxnSpPr>
        <p:spPr>
          <a:xfrm flipV="1">
            <a:off x="7076445" y="3246886"/>
            <a:ext cx="182811" cy="1371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5D1ABCB9-01FE-1346-9BC4-31EF8A8B67A9}"/>
              </a:ext>
            </a:extLst>
          </p:cNvPr>
          <p:cNvSpPr/>
          <p:nvPr/>
        </p:nvSpPr>
        <p:spPr>
          <a:xfrm>
            <a:off x="7259256" y="2842237"/>
            <a:ext cx="1164443" cy="809297"/>
          </a:xfrm>
          <a:prstGeom prst="ellipse">
            <a:avLst/>
          </a:prstGeom>
          <a:solidFill>
            <a:srgbClr val="ED7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200" b="1" dirty="0"/>
              <a:t>Test </a:t>
            </a:r>
            <a:r>
              <a:rPr lang="en-US" sz="1200" b="1" dirty="0"/>
              <a:t>Vignettes on </a:t>
            </a:r>
            <a:r>
              <a:rPr lang="en-US" sz="1200" b="1" i="1" dirty="0"/>
              <a:t>Checkers</a:t>
            </a:r>
            <a:endParaRPr lang="en-QA" sz="1200" b="1" i="1" dirty="0"/>
          </a:p>
        </p:txBody>
      </p:sp>
      <p:pic>
        <p:nvPicPr>
          <p:cNvPr id="76" name="Picture 2" descr="Ada Health (Ada Health GmbH)">
            <a:extLst>
              <a:ext uri="{FF2B5EF4-FFF2-40B4-BE49-F238E27FC236}">
                <a16:creationId xmlns:a16="http://schemas.microsoft.com/office/drawing/2014/main" id="{9E42F507-9D1F-DA40-A7B0-7DE2D06F1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64" y="2586905"/>
            <a:ext cx="278044" cy="4227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10">
            <a:extLst>
              <a:ext uri="{FF2B5EF4-FFF2-40B4-BE49-F238E27FC236}">
                <a16:creationId xmlns:a16="http://schemas.microsoft.com/office/drawing/2014/main" id="{5A5181CA-AAE5-5D4D-AA71-94DB103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8" y="4000061"/>
            <a:ext cx="693103" cy="173276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8" name="Picture 6" descr="Babylon Health UK - The Online Doctor and… | Babylon Health">
            <a:extLst>
              <a:ext uri="{FF2B5EF4-FFF2-40B4-BE49-F238E27FC236}">
                <a16:creationId xmlns:a16="http://schemas.microsoft.com/office/drawing/2014/main" id="{0C422B53-48AF-F244-A8D8-4A17870BB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35127" r="17187" b="38282"/>
          <a:stretch/>
        </p:blipFill>
        <p:spPr bwMode="auto">
          <a:xfrm>
            <a:off x="8965162" y="3016298"/>
            <a:ext cx="833565" cy="194938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9" name="Picture 12">
            <a:extLst>
              <a:ext uri="{FF2B5EF4-FFF2-40B4-BE49-F238E27FC236}">
                <a16:creationId xmlns:a16="http://schemas.microsoft.com/office/drawing/2014/main" id="{264D5774-2874-334C-B31A-FF8C5B10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34" y="3264328"/>
            <a:ext cx="490404" cy="27432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80" name="Picture 79" descr="K Health&amp;#39;s Competitors, Revenue, Number of Employees, Funding, Acquisitions  &amp;amp; News - Owler Company Profile">
            <a:extLst>
              <a:ext uri="{FF2B5EF4-FFF2-40B4-BE49-F238E27FC236}">
                <a16:creationId xmlns:a16="http://schemas.microsoft.com/office/drawing/2014/main" id="{65AF803B-6B27-A940-A029-F1AA1BA5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9" b="19913"/>
          <a:stretch/>
        </p:blipFill>
        <p:spPr bwMode="auto">
          <a:xfrm>
            <a:off x="9037544" y="3643298"/>
            <a:ext cx="730001" cy="276531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572043A-A214-7E4C-9F95-DEE3C8C85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193" y="2361315"/>
            <a:ext cx="576906" cy="187968"/>
          </a:xfrm>
          <a:prstGeom prst="rect">
            <a:avLst/>
          </a:prstGeom>
          <a:solidFill>
            <a:schemeClr val="lt1"/>
          </a:solidFill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1D33454-D5C9-9446-BA0C-47E4F80863A2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8423699" y="2418072"/>
            <a:ext cx="532801" cy="828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A13956-3F3A-B344-B5AA-92ACA19A3565}"/>
              </a:ext>
            </a:extLst>
          </p:cNvPr>
          <p:cNvGrpSpPr/>
          <p:nvPr/>
        </p:nvGrpSpPr>
        <p:grpSpPr>
          <a:xfrm>
            <a:off x="9846417" y="2255700"/>
            <a:ext cx="2029792" cy="369332"/>
            <a:chOff x="9846417" y="749468"/>
            <a:chExt cx="2029792" cy="36933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B129B92-E2A9-C04F-BA28-7CBBE46DA473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ounded Rectangle 85">
                    <a:extLst>
                      <a:ext uri="{FF2B5EF4-FFF2-40B4-BE49-F238E27FC236}">
                        <a16:creationId xmlns:a16="http://schemas.microsoft.com/office/drawing/2014/main" id="{4CB7073C-4DD7-044F-A96C-11833BD32752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1" name="Rounded Rectangle 180">
                    <a:extLst>
                      <a:ext uri="{FF2B5EF4-FFF2-40B4-BE49-F238E27FC236}">
                        <a16:creationId xmlns:a16="http://schemas.microsoft.com/office/drawing/2014/main" id="{F25B1D81-56D0-8E45-A7CA-5CC4558D13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ounded Rectangle 86">
                    <a:extLst>
                      <a:ext uri="{FF2B5EF4-FFF2-40B4-BE49-F238E27FC236}">
                        <a16:creationId xmlns:a16="http://schemas.microsoft.com/office/drawing/2014/main" id="{60E0290D-1CF0-7E4A-935F-02840E44F6B4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4" name="Rounded Rectangle 183">
                    <a:extLst>
                      <a:ext uri="{FF2B5EF4-FFF2-40B4-BE49-F238E27FC236}">
                        <a16:creationId xmlns:a16="http://schemas.microsoft.com/office/drawing/2014/main" id="{17511CE6-D852-1741-8286-A20F769A92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ounded Rectangle 87">
                    <a:extLst>
                      <a:ext uri="{FF2B5EF4-FFF2-40B4-BE49-F238E27FC236}">
                        <a16:creationId xmlns:a16="http://schemas.microsoft.com/office/drawing/2014/main" id="{0AB450E5-2D6B-F147-82F1-93B8A23406A6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ounded Rectangle 87">
                    <a:extLst>
                      <a:ext uri="{FF2B5EF4-FFF2-40B4-BE49-F238E27FC236}">
                        <a16:creationId xmlns:a16="http://schemas.microsoft.com/office/drawing/2014/main" id="{0AB450E5-2D6B-F147-82F1-93B8A2340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ABAEF78-8B08-AB4D-A18B-2E0D46831D1A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DF29C74-E2B3-0442-A86C-214AB4A00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13C1908-549E-F147-94A2-52A1C53422E9}"/>
              </a:ext>
            </a:extLst>
          </p:cNvPr>
          <p:cNvCxnSpPr>
            <a:stCxn id="7" idx="6"/>
            <a:endCxn id="9" idx="1"/>
          </p:cNvCxnSpPr>
          <p:nvPr/>
        </p:nvCxnSpPr>
        <p:spPr>
          <a:xfrm flipV="1">
            <a:off x="2466990" y="3200510"/>
            <a:ext cx="203311" cy="1418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9E82B68-0C54-FC4D-8F73-96B25BF2E927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 flipV="1">
            <a:off x="2466990" y="3699752"/>
            <a:ext cx="203311" cy="919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A50AED9-1709-204B-B338-CB8676FC4A94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2466990" y="4618853"/>
            <a:ext cx="203311" cy="119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F61E31-6A09-9E42-BBEA-C18B168AE144}"/>
              </a:ext>
            </a:extLst>
          </p:cNvPr>
          <p:cNvCxnSpPr>
            <a:stCxn id="65" idx="3"/>
          </p:cNvCxnSpPr>
          <p:nvPr/>
        </p:nvCxnSpPr>
        <p:spPr>
          <a:xfrm>
            <a:off x="5910801" y="3200510"/>
            <a:ext cx="222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987CBA-DF1D-2D41-A197-F14527090033}"/>
              </a:ext>
            </a:extLst>
          </p:cNvPr>
          <p:cNvCxnSpPr>
            <a:cxnSpLocks/>
          </p:cNvCxnSpPr>
          <p:nvPr/>
        </p:nvCxnSpPr>
        <p:spPr>
          <a:xfrm>
            <a:off x="6129122" y="2232121"/>
            <a:ext cx="13034" cy="968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25B119A-18BA-674E-8068-538983EEA60E}"/>
              </a:ext>
            </a:extLst>
          </p:cNvPr>
          <p:cNvCxnSpPr>
            <a:cxnSpLocks/>
          </p:cNvCxnSpPr>
          <p:nvPr/>
        </p:nvCxnSpPr>
        <p:spPr>
          <a:xfrm flipH="1">
            <a:off x="1891603" y="2232121"/>
            <a:ext cx="4237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C6BF946-1EAD-2248-A6F4-3F2EEBAD6A40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884769" y="2232121"/>
            <a:ext cx="6834" cy="1982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F536E3-E073-5F44-89A8-6D8099192418}"/>
              </a:ext>
            </a:extLst>
          </p:cNvPr>
          <p:cNvCxnSpPr/>
          <p:nvPr/>
        </p:nvCxnSpPr>
        <p:spPr>
          <a:xfrm>
            <a:off x="276435" y="2062289"/>
            <a:ext cx="2190555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B7E4672-CC8E-F44B-AEB7-8158B5FF50DD}"/>
              </a:ext>
            </a:extLst>
          </p:cNvPr>
          <p:cNvSpPr txBox="1"/>
          <p:nvPr/>
        </p:nvSpPr>
        <p:spPr>
          <a:xfrm>
            <a:off x="215670" y="1690688"/>
            <a:ext cx="2405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1</a:t>
            </a:r>
            <a:r>
              <a:rPr lang="en-QA" sz="1600" dirty="0"/>
              <a:t>: Vingette Creation 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E228FA7-5656-3142-8213-46922615350B}"/>
              </a:ext>
            </a:extLst>
          </p:cNvPr>
          <p:cNvCxnSpPr>
            <a:cxnSpLocks/>
          </p:cNvCxnSpPr>
          <p:nvPr/>
        </p:nvCxnSpPr>
        <p:spPr>
          <a:xfrm flipV="1">
            <a:off x="2670301" y="2062290"/>
            <a:ext cx="4406144" cy="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842AABE-9BC7-0441-950F-56EB23B75C79}"/>
              </a:ext>
            </a:extLst>
          </p:cNvPr>
          <p:cNvSpPr txBox="1"/>
          <p:nvPr/>
        </p:nvSpPr>
        <p:spPr>
          <a:xfrm>
            <a:off x="3714339" y="1704082"/>
            <a:ext cx="2952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2</a:t>
            </a:r>
            <a:r>
              <a:rPr lang="en-QA" sz="1600" dirty="0"/>
              <a:t>: </a:t>
            </a:r>
            <a:r>
              <a:rPr lang="en-US" sz="1600" dirty="0"/>
              <a:t>Vignette Standardization</a:t>
            </a:r>
            <a:endParaRPr lang="en-Q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E953076-8EA2-B14B-B7C7-A807E6A1A920}"/>
                  </a:ext>
                </a:extLst>
              </p:cNvPr>
              <p:cNvSpPr txBox="1"/>
              <p:nvPr/>
            </p:nvSpPr>
            <p:spPr>
              <a:xfrm>
                <a:off x="9127517" y="5464191"/>
                <a:ext cx="670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1600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E953076-8EA2-B14B-B7C7-A807E6A1A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517" y="5464191"/>
                <a:ext cx="67088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F13332-4A44-4A41-9D6B-92954CCDC917}"/>
                  </a:ext>
                </a:extLst>
              </p:cNvPr>
              <p:cNvSpPr txBox="1"/>
              <p:nvPr/>
            </p:nvSpPr>
            <p:spPr>
              <a:xfrm>
                <a:off x="9126843" y="5788404"/>
                <a:ext cx="670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1600" b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F13332-4A44-4A41-9D6B-92954CCD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43" y="5788404"/>
                <a:ext cx="67088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3624D7D-F5BE-DC45-843B-5F6BDA7E9CEB}"/>
                  </a:ext>
                </a:extLst>
              </p:cNvPr>
              <p:cNvSpPr txBox="1"/>
              <p:nvPr/>
            </p:nvSpPr>
            <p:spPr>
              <a:xfrm>
                <a:off x="9126843" y="6139397"/>
                <a:ext cx="670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1600" b="1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3624D7D-F5BE-DC45-843B-5F6BDA7E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843" y="6139397"/>
                <a:ext cx="67088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26E156F-1CF3-F741-B671-44B3BC7745E2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423699" y="3246886"/>
            <a:ext cx="541462" cy="517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CF01DC8-3D25-8F4F-9A17-7777C70057A8}"/>
              </a:ext>
            </a:extLst>
          </p:cNvPr>
          <p:cNvCxnSpPr>
            <a:cxnSpLocks/>
            <a:stCxn id="75" idx="6"/>
            <a:endCxn id="78" idx="1"/>
          </p:cNvCxnSpPr>
          <p:nvPr/>
        </p:nvCxnSpPr>
        <p:spPr>
          <a:xfrm flipV="1">
            <a:off x="8423699" y="3113767"/>
            <a:ext cx="541463" cy="133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08A907F-D76F-7043-B9FB-C487FE2D68AA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8423699" y="2729567"/>
            <a:ext cx="541462" cy="517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2F6F23A-44DF-CF45-8BD3-4D837C05CBF0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423699" y="3246886"/>
            <a:ext cx="541462" cy="120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CD52370-502C-D148-8D41-E77DFE67DD2F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423699" y="3246886"/>
            <a:ext cx="541462" cy="828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00B73A3-6E55-9442-BF4F-1A5FAD0C6B4A}"/>
              </a:ext>
            </a:extLst>
          </p:cNvPr>
          <p:cNvCxnSpPr>
            <a:cxnSpLocks/>
          </p:cNvCxnSpPr>
          <p:nvPr/>
        </p:nvCxnSpPr>
        <p:spPr>
          <a:xfrm flipV="1">
            <a:off x="7259256" y="2063387"/>
            <a:ext cx="4578360" cy="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65CDF12-8B7D-B24F-87B4-BF829D7C9889}"/>
              </a:ext>
            </a:extLst>
          </p:cNvPr>
          <p:cNvSpPr txBox="1"/>
          <p:nvPr/>
        </p:nvSpPr>
        <p:spPr>
          <a:xfrm>
            <a:off x="8043309" y="1694529"/>
            <a:ext cx="3285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3</a:t>
            </a:r>
            <a:r>
              <a:rPr lang="en-QA" sz="1600" dirty="0"/>
              <a:t>: </a:t>
            </a:r>
            <a:r>
              <a:rPr lang="en-US" sz="1600" dirty="0"/>
              <a:t>Vignette Testing on Checkers</a:t>
            </a:r>
            <a:endParaRPr lang="en-QA" sz="16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B90DB35-3B2C-D049-8FBE-B22CAEAA3C28}"/>
              </a:ext>
            </a:extLst>
          </p:cNvPr>
          <p:cNvGrpSpPr/>
          <p:nvPr/>
        </p:nvGrpSpPr>
        <p:grpSpPr>
          <a:xfrm>
            <a:off x="9837817" y="2582349"/>
            <a:ext cx="2029792" cy="369332"/>
            <a:chOff x="9846417" y="749468"/>
            <a:chExt cx="2029792" cy="36933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92A9114-9F8C-124D-8C6E-3EF96327BF00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Rounded Rectangle 113">
                    <a:extLst>
                      <a:ext uri="{FF2B5EF4-FFF2-40B4-BE49-F238E27FC236}">
                        <a16:creationId xmlns:a16="http://schemas.microsoft.com/office/drawing/2014/main" id="{389A2A47-2FBA-6B44-B9EB-138AA6372AEA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9" name="Rounded Rectangle 488">
                    <a:extLst>
                      <a:ext uri="{FF2B5EF4-FFF2-40B4-BE49-F238E27FC236}">
                        <a16:creationId xmlns:a16="http://schemas.microsoft.com/office/drawing/2014/main" id="{201F8D6A-A54E-9640-8BAF-7037168813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Rounded Rectangle 114">
                    <a:extLst>
                      <a:ext uri="{FF2B5EF4-FFF2-40B4-BE49-F238E27FC236}">
                        <a16:creationId xmlns:a16="http://schemas.microsoft.com/office/drawing/2014/main" id="{A7873DC8-4F28-3E4E-A3AA-A2F217327292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0" name="Rounded Rectangle 489">
                    <a:extLst>
                      <a:ext uri="{FF2B5EF4-FFF2-40B4-BE49-F238E27FC236}">
                        <a16:creationId xmlns:a16="http://schemas.microsoft.com/office/drawing/2014/main" id="{1DFC3863-F700-E042-834B-8D111E2645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Rounded Rectangle 115">
                    <a:extLst>
                      <a:ext uri="{FF2B5EF4-FFF2-40B4-BE49-F238E27FC236}">
                        <a16:creationId xmlns:a16="http://schemas.microsoft.com/office/drawing/2014/main" id="{A18117B0-D0E1-4848-8AEE-F2064FE9B3A3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Rounded Rectangle 115">
                    <a:extLst>
                      <a:ext uri="{FF2B5EF4-FFF2-40B4-BE49-F238E27FC236}">
                        <a16:creationId xmlns:a16="http://schemas.microsoft.com/office/drawing/2014/main" id="{A18117B0-D0E1-4848-8AEE-F2064FE9B3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AD09F5F-4015-B243-BC8E-AE11464AAEEB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2CB838A-759D-3B4E-A232-DF1704B9B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B46DF3C-4D50-6841-BB5C-545A2943347E}"/>
              </a:ext>
            </a:extLst>
          </p:cNvPr>
          <p:cNvGrpSpPr/>
          <p:nvPr/>
        </p:nvGrpSpPr>
        <p:grpSpPr>
          <a:xfrm>
            <a:off x="9841954" y="2906416"/>
            <a:ext cx="2029792" cy="369332"/>
            <a:chOff x="9846417" y="749468"/>
            <a:chExt cx="2029792" cy="36933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1EF6EF5-D509-7A4F-BDD6-9447C06004A2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ounded Rectangle 120">
                    <a:extLst>
                      <a:ext uri="{FF2B5EF4-FFF2-40B4-BE49-F238E27FC236}">
                        <a16:creationId xmlns:a16="http://schemas.microsoft.com/office/drawing/2014/main" id="{76508CA5-D891-0349-965E-70EA23D6114F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6" name="Rounded Rectangle 495">
                    <a:extLst>
                      <a:ext uri="{FF2B5EF4-FFF2-40B4-BE49-F238E27FC236}">
                        <a16:creationId xmlns:a16="http://schemas.microsoft.com/office/drawing/2014/main" id="{B13D7816-BBB8-4145-B23C-02AD321147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ounded Rectangle 121">
                    <a:extLst>
                      <a:ext uri="{FF2B5EF4-FFF2-40B4-BE49-F238E27FC236}">
                        <a16:creationId xmlns:a16="http://schemas.microsoft.com/office/drawing/2014/main" id="{5869FF73-AFCB-AF42-B94B-D27FCB719598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7" name="Rounded Rectangle 496">
                    <a:extLst>
                      <a:ext uri="{FF2B5EF4-FFF2-40B4-BE49-F238E27FC236}">
                        <a16:creationId xmlns:a16="http://schemas.microsoft.com/office/drawing/2014/main" id="{A500D3CB-0C5B-604C-A82D-25858310D3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ounded Rectangle 122">
                    <a:extLst>
                      <a:ext uri="{FF2B5EF4-FFF2-40B4-BE49-F238E27FC236}">
                        <a16:creationId xmlns:a16="http://schemas.microsoft.com/office/drawing/2014/main" id="{8B71A8B8-8055-174B-8EA4-4DD5A0DEE38F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Rounded Rectangle 122">
                    <a:extLst>
                      <a:ext uri="{FF2B5EF4-FFF2-40B4-BE49-F238E27FC236}">
                        <a16:creationId xmlns:a16="http://schemas.microsoft.com/office/drawing/2014/main" id="{8B71A8B8-8055-174B-8EA4-4DD5A0DEE3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D315395-B8F3-184F-8F93-9C38CD89692A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A96EF7-6E83-174F-B4EB-3116C0B3B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37DB06-92F4-944A-AA0F-0A9ABB9D8272}"/>
              </a:ext>
            </a:extLst>
          </p:cNvPr>
          <p:cNvGrpSpPr/>
          <p:nvPr/>
        </p:nvGrpSpPr>
        <p:grpSpPr>
          <a:xfrm>
            <a:off x="9836608" y="3229079"/>
            <a:ext cx="2029792" cy="369332"/>
            <a:chOff x="9846417" y="749468"/>
            <a:chExt cx="2029792" cy="369332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880B7B6-D5E3-5448-AD0C-35CD44DBF986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ounded Rectangle 127">
                    <a:extLst>
                      <a:ext uri="{FF2B5EF4-FFF2-40B4-BE49-F238E27FC236}">
                        <a16:creationId xmlns:a16="http://schemas.microsoft.com/office/drawing/2014/main" id="{36350771-E245-A549-873A-11B81A36A553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3" name="Rounded Rectangle 502">
                    <a:extLst>
                      <a:ext uri="{FF2B5EF4-FFF2-40B4-BE49-F238E27FC236}">
                        <a16:creationId xmlns:a16="http://schemas.microsoft.com/office/drawing/2014/main" id="{FAAB2391-7FAC-4B44-A728-572CEB12D2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ounded Rectangle 128">
                    <a:extLst>
                      <a:ext uri="{FF2B5EF4-FFF2-40B4-BE49-F238E27FC236}">
                        <a16:creationId xmlns:a16="http://schemas.microsoft.com/office/drawing/2014/main" id="{A689D3C5-86F1-8442-BF21-CF6DD9A82A8B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4" name="Rounded Rectangle 503">
                    <a:extLst>
                      <a:ext uri="{FF2B5EF4-FFF2-40B4-BE49-F238E27FC236}">
                        <a16:creationId xmlns:a16="http://schemas.microsoft.com/office/drawing/2014/main" id="{4DC89785-8289-6243-AFA1-2BEEEA0084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F25E3718-CA56-4143-BCF0-E2F8F3F46375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Rounded Rectangle 129">
                    <a:extLst>
                      <a:ext uri="{FF2B5EF4-FFF2-40B4-BE49-F238E27FC236}">
                        <a16:creationId xmlns:a16="http://schemas.microsoft.com/office/drawing/2014/main" id="{F25E3718-CA56-4143-BCF0-E2F8F3F463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5A4B844-2033-FF42-8AE9-05044CBD9386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85912F7-4A84-0F45-A823-AEC635D6B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3F7E4B2-B87C-A940-91C6-27BEAA03FC04}"/>
              </a:ext>
            </a:extLst>
          </p:cNvPr>
          <p:cNvGrpSpPr/>
          <p:nvPr/>
        </p:nvGrpSpPr>
        <p:grpSpPr>
          <a:xfrm>
            <a:off x="9838607" y="3553286"/>
            <a:ext cx="2029792" cy="369332"/>
            <a:chOff x="9846417" y="749468"/>
            <a:chExt cx="2029792" cy="369332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0FBE2BD-E00C-1E4C-8B41-6163449B3AB1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ounded Rectangle 134">
                    <a:extLst>
                      <a:ext uri="{FF2B5EF4-FFF2-40B4-BE49-F238E27FC236}">
                        <a16:creationId xmlns:a16="http://schemas.microsoft.com/office/drawing/2014/main" id="{86D41B9E-36C1-374C-AECD-DD5E04163FD4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0" name="Rounded Rectangle 509">
                    <a:extLst>
                      <a:ext uri="{FF2B5EF4-FFF2-40B4-BE49-F238E27FC236}">
                        <a16:creationId xmlns:a16="http://schemas.microsoft.com/office/drawing/2014/main" id="{008405E9-9753-F948-B620-87440ABD36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ounded Rectangle 135">
                    <a:extLst>
                      <a:ext uri="{FF2B5EF4-FFF2-40B4-BE49-F238E27FC236}">
                        <a16:creationId xmlns:a16="http://schemas.microsoft.com/office/drawing/2014/main" id="{2185F9E7-60B1-B547-A239-CA372A417BE6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1" name="Rounded Rectangle 510">
                    <a:extLst>
                      <a:ext uri="{FF2B5EF4-FFF2-40B4-BE49-F238E27FC236}">
                        <a16:creationId xmlns:a16="http://schemas.microsoft.com/office/drawing/2014/main" id="{996BF23B-DC68-DD4C-B505-1CD4CDA82E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ounded Rectangle 136">
                    <a:extLst>
                      <a:ext uri="{FF2B5EF4-FFF2-40B4-BE49-F238E27FC236}">
                        <a16:creationId xmlns:a16="http://schemas.microsoft.com/office/drawing/2014/main" id="{C7CFFC56-905F-C548-B1A8-342238FAEFF7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Rounded Rectangle 136">
                    <a:extLst>
                      <a:ext uri="{FF2B5EF4-FFF2-40B4-BE49-F238E27FC236}">
                        <a16:creationId xmlns:a16="http://schemas.microsoft.com/office/drawing/2014/main" id="{C7CFFC56-905F-C548-B1A8-342238FAEF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5FF2308-2E98-374F-83E7-9BDDFED782AD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817AB7D-5047-4340-8B61-937533622A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5BFA5CF-97D0-A043-ADBC-1A8C3C9F09C6}"/>
              </a:ext>
            </a:extLst>
          </p:cNvPr>
          <p:cNvGrpSpPr/>
          <p:nvPr/>
        </p:nvGrpSpPr>
        <p:grpSpPr>
          <a:xfrm>
            <a:off x="9836165" y="3878428"/>
            <a:ext cx="2029792" cy="369332"/>
            <a:chOff x="9846417" y="749468"/>
            <a:chExt cx="2029792" cy="36933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FA54EDB-6E4B-9E48-81FC-E34CE2274455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ounded Rectangle 141">
                    <a:extLst>
                      <a:ext uri="{FF2B5EF4-FFF2-40B4-BE49-F238E27FC236}">
                        <a16:creationId xmlns:a16="http://schemas.microsoft.com/office/drawing/2014/main" id="{C8EFFFCD-C3CF-124D-AE59-149B6CB8669A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7" name="Rounded Rectangle 516">
                    <a:extLst>
                      <a:ext uri="{FF2B5EF4-FFF2-40B4-BE49-F238E27FC236}">
                        <a16:creationId xmlns:a16="http://schemas.microsoft.com/office/drawing/2014/main" id="{D87BB740-195F-2845-9B90-5E3D97F483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ounded Rectangle 142">
                    <a:extLst>
                      <a:ext uri="{FF2B5EF4-FFF2-40B4-BE49-F238E27FC236}">
                        <a16:creationId xmlns:a16="http://schemas.microsoft.com/office/drawing/2014/main" id="{464A8B74-A113-3C4F-82A6-DA334C44086D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8" name="Rounded Rectangle 517">
                    <a:extLst>
                      <a:ext uri="{FF2B5EF4-FFF2-40B4-BE49-F238E27FC236}">
                        <a16:creationId xmlns:a16="http://schemas.microsoft.com/office/drawing/2014/main" id="{508B7664-2634-A840-A586-45C6AD8DFA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Rounded Rectangle 143">
                    <a:extLst>
                      <a:ext uri="{FF2B5EF4-FFF2-40B4-BE49-F238E27FC236}">
                        <a16:creationId xmlns:a16="http://schemas.microsoft.com/office/drawing/2014/main" id="{2F542962-DB0E-AE4F-88F1-8C4C1BA14CED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Rounded Rectangle 143">
                    <a:extLst>
                      <a:ext uri="{FF2B5EF4-FFF2-40B4-BE49-F238E27FC236}">
                        <a16:creationId xmlns:a16="http://schemas.microsoft.com/office/drawing/2014/main" id="{2F542962-DB0E-AE4F-88F1-8C4C1BA14C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AA5614B-F2DA-0E4B-B995-7C6690ABF64C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644166D-B8BB-0D46-AE89-1084A6CD0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BEE419B-E4A9-284C-92C0-0562CC55E5D9}"/>
              </a:ext>
            </a:extLst>
          </p:cNvPr>
          <p:cNvGrpSpPr/>
          <p:nvPr/>
        </p:nvGrpSpPr>
        <p:grpSpPr>
          <a:xfrm>
            <a:off x="9798848" y="5787356"/>
            <a:ext cx="2029792" cy="369332"/>
            <a:chOff x="9846417" y="749468"/>
            <a:chExt cx="2029792" cy="36933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CF936CF-5B15-B346-8F15-E88E845F808F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ounded Rectangle 148">
                    <a:extLst>
                      <a:ext uri="{FF2B5EF4-FFF2-40B4-BE49-F238E27FC236}">
                        <a16:creationId xmlns:a16="http://schemas.microsoft.com/office/drawing/2014/main" id="{BD6536B1-96A3-0A44-B1D3-1ADDF3BA3B1B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6" name="Rounded Rectangle 535">
                    <a:extLst>
                      <a:ext uri="{FF2B5EF4-FFF2-40B4-BE49-F238E27FC236}">
                        <a16:creationId xmlns:a16="http://schemas.microsoft.com/office/drawing/2014/main" id="{15037AAB-E09C-AE4D-864D-6E949EBD59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ounded Rectangle 149">
                    <a:extLst>
                      <a:ext uri="{FF2B5EF4-FFF2-40B4-BE49-F238E27FC236}">
                        <a16:creationId xmlns:a16="http://schemas.microsoft.com/office/drawing/2014/main" id="{FB4BF191-2248-4B43-93EA-52C342C8CA37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7" name="Rounded Rectangle 536">
                    <a:extLst>
                      <a:ext uri="{FF2B5EF4-FFF2-40B4-BE49-F238E27FC236}">
                        <a16:creationId xmlns:a16="http://schemas.microsoft.com/office/drawing/2014/main" id="{0CFEEF7E-6C0C-9448-A7B0-D450AF6451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Rounded Rectangle 150">
                    <a:extLst>
                      <a:ext uri="{FF2B5EF4-FFF2-40B4-BE49-F238E27FC236}">
                        <a16:creationId xmlns:a16="http://schemas.microsoft.com/office/drawing/2014/main" id="{0F9DDD76-584A-4548-8EE5-EF3E1E09EF6D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Rounded Rectangle 150">
                    <a:extLst>
                      <a:ext uri="{FF2B5EF4-FFF2-40B4-BE49-F238E27FC236}">
                        <a16:creationId xmlns:a16="http://schemas.microsoft.com/office/drawing/2014/main" id="{0F9DDD76-584A-4548-8EE5-EF3E1E09EF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C91B685-2232-A849-AB38-D4BDE55657AC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B140EC9-4829-8943-A872-C862B743D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C79F4A-2E70-8F4D-A593-33CCAD9CB969}"/>
              </a:ext>
            </a:extLst>
          </p:cNvPr>
          <p:cNvGrpSpPr/>
          <p:nvPr/>
        </p:nvGrpSpPr>
        <p:grpSpPr>
          <a:xfrm>
            <a:off x="9798727" y="6112467"/>
            <a:ext cx="2029792" cy="369332"/>
            <a:chOff x="9846417" y="749468"/>
            <a:chExt cx="2029792" cy="369332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EE326E5-7269-3E4E-A20B-D5BB7CE86E41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Rounded Rectangle 155">
                    <a:extLst>
                      <a:ext uri="{FF2B5EF4-FFF2-40B4-BE49-F238E27FC236}">
                        <a16:creationId xmlns:a16="http://schemas.microsoft.com/office/drawing/2014/main" id="{7614E637-780D-BB47-9DAC-73E565145185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3" name="Rounded Rectangle 542">
                    <a:extLst>
                      <a:ext uri="{FF2B5EF4-FFF2-40B4-BE49-F238E27FC236}">
                        <a16:creationId xmlns:a16="http://schemas.microsoft.com/office/drawing/2014/main" id="{DE4E0105-8192-1B4A-A70A-689DD3FD18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ounded Rectangle 156">
                    <a:extLst>
                      <a:ext uri="{FF2B5EF4-FFF2-40B4-BE49-F238E27FC236}">
                        <a16:creationId xmlns:a16="http://schemas.microsoft.com/office/drawing/2014/main" id="{17C86DEB-D59B-954A-8CBC-F85FE36D5D4A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4" name="Rounded Rectangle 543">
                    <a:extLst>
                      <a:ext uri="{FF2B5EF4-FFF2-40B4-BE49-F238E27FC236}">
                        <a16:creationId xmlns:a16="http://schemas.microsoft.com/office/drawing/2014/main" id="{9C27D101-BB05-B14A-96E2-DCD750991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Rounded Rectangle 157">
                    <a:extLst>
                      <a:ext uri="{FF2B5EF4-FFF2-40B4-BE49-F238E27FC236}">
                        <a16:creationId xmlns:a16="http://schemas.microsoft.com/office/drawing/2014/main" id="{F76B6DDC-6C40-224F-849E-8DA717B8635C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8" name="Rounded Rectangle 157">
                    <a:extLst>
                      <a:ext uri="{FF2B5EF4-FFF2-40B4-BE49-F238E27FC236}">
                        <a16:creationId xmlns:a16="http://schemas.microsoft.com/office/drawing/2014/main" id="{F76B6DDC-6C40-224F-849E-8DA717B863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000B3BE-E951-E24D-A0A0-B2930EBCDD35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3C2996C-DCF1-3941-97AA-05F751F55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992CD7-1678-4A48-923B-8257D6A27777}"/>
              </a:ext>
            </a:extLst>
          </p:cNvPr>
          <p:cNvGrpSpPr/>
          <p:nvPr/>
        </p:nvGrpSpPr>
        <p:grpSpPr>
          <a:xfrm>
            <a:off x="9798727" y="5452121"/>
            <a:ext cx="2029792" cy="369332"/>
            <a:chOff x="9846417" y="749468"/>
            <a:chExt cx="2029792" cy="369332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8AB69F3-DB8D-474B-96BE-8FE538340660}"/>
                </a:ext>
              </a:extLst>
            </p:cNvPr>
            <p:cNvGrpSpPr/>
            <p:nvPr/>
          </p:nvGrpSpPr>
          <p:grpSpPr>
            <a:xfrm>
              <a:off x="10103792" y="749468"/>
              <a:ext cx="1772417" cy="369332"/>
              <a:chOff x="9918437" y="1194320"/>
              <a:chExt cx="17724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ounded Rectangle 162">
                    <a:extLst>
                      <a:ext uri="{FF2B5EF4-FFF2-40B4-BE49-F238E27FC236}">
                        <a16:creationId xmlns:a16="http://schemas.microsoft.com/office/drawing/2014/main" id="{58D46FEB-D63C-FA44-8F91-50751B6DAE3E}"/>
                      </a:ext>
                    </a:extLst>
                  </p:cNvPr>
                  <p:cNvSpPr/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0" name="Rounded Rectangle 549">
                    <a:extLst>
                      <a:ext uri="{FF2B5EF4-FFF2-40B4-BE49-F238E27FC236}">
                        <a16:creationId xmlns:a16="http://schemas.microsoft.com/office/drawing/2014/main" id="{857F75A9-6B59-A944-9821-72346A78B3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8437" y="1250354"/>
                    <a:ext cx="430925" cy="279617"/>
                  </a:xfrm>
                  <a:prstGeom prst="roundRect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Rounded Rectangle 163">
                    <a:extLst>
                      <a:ext uri="{FF2B5EF4-FFF2-40B4-BE49-F238E27FC236}">
                        <a16:creationId xmlns:a16="http://schemas.microsoft.com/office/drawing/2014/main" id="{16CC52BF-F249-804D-B2EB-77D794950FA9}"/>
                      </a:ext>
                    </a:extLst>
                  </p:cNvPr>
                  <p:cNvSpPr/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1" name="Rounded Rectangle 550">
                    <a:extLst>
                      <a:ext uri="{FF2B5EF4-FFF2-40B4-BE49-F238E27FC236}">
                        <a16:creationId xmlns:a16="http://schemas.microsoft.com/office/drawing/2014/main" id="{1EBC806F-DB64-0F40-B514-12A4580AA0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3503" y="1250714"/>
                    <a:ext cx="430925" cy="279256"/>
                  </a:xfrm>
                  <a:prstGeom prst="round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Rounded Rectangle 164">
                    <a:extLst>
                      <a:ext uri="{FF2B5EF4-FFF2-40B4-BE49-F238E27FC236}">
                        <a16:creationId xmlns:a16="http://schemas.microsoft.com/office/drawing/2014/main" id="{C408C54F-99A0-F645-9832-CDC62F370D54}"/>
                      </a:ext>
                    </a:extLst>
                  </p:cNvPr>
                  <p:cNvSpPr/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QA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QA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QA" sz="12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Rounded Rectangle 164">
                    <a:extLst>
                      <a:ext uri="{FF2B5EF4-FFF2-40B4-BE49-F238E27FC236}">
                        <a16:creationId xmlns:a16="http://schemas.microsoft.com/office/drawing/2014/main" id="{C408C54F-99A0-F645-9832-CDC62F370D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9929" y="1254736"/>
                    <a:ext cx="430925" cy="280800"/>
                  </a:xfrm>
                  <a:prstGeom prst="round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Q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83C635F-A0A7-C24E-8A4D-70D7CF51DB2B}"/>
                  </a:ext>
                </a:extLst>
              </p:cNvPr>
              <p:cNvSpPr txBox="1"/>
              <p:nvPr/>
            </p:nvSpPr>
            <p:spPr>
              <a:xfrm>
                <a:off x="10761254" y="1194320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…….</a:t>
                </a:r>
              </a:p>
            </p:txBody>
          </p:sp>
        </p:grp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A162BC32-32B5-A242-AF6F-55AB37030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417" y="946739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A218558E-5A23-F14F-92C1-41BB93397B49}"/>
              </a:ext>
            </a:extLst>
          </p:cNvPr>
          <p:cNvSpPr/>
          <p:nvPr/>
        </p:nvSpPr>
        <p:spPr>
          <a:xfrm>
            <a:off x="7261539" y="5553032"/>
            <a:ext cx="1164443" cy="809297"/>
          </a:xfrm>
          <a:prstGeom prst="ellipse">
            <a:avLst/>
          </a:prstGeom>
          <a:solidFill>
            <a:srgbClr val="ED7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1200" b="1" dirty="0"/>
              <a:t>Test </a:t>
            </a:r>
            <a:r>
              <a:rPr lang="en-US" sz="1200" b="1" dirty="0"/>
              <a:t>Vignettes on </a:t>
            </a:r>
            <a:r>
              <a:rPr lang="en-US" sz="1200" b="1" i="1" dirty="0"/>
              <a:t>Doctors</a:t>
            </a:r>
            <a:endParaRPr lang="en-QA" sz="1200" b="1" i="1" dirty="0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4DEAD9D-475E-3B4A-BC92-5EFA0633B8FB}"/>
              </a:ext>
            </a:extLst>
          </p:cNvPr>
          <p:cNvCxnSpPr>
            <a:cxnSpLocks/>
            <a:stCxn id="167" idx="6"/>
          </p:cNvCxnSpPr>
          <p:nvPr/>
        </p:nvCxnSpPr>
        <p:spPr>
          <a:xfrm flipV="1">
            <a:off x="8425982" y="5613455"/>
            <a:ext cx="539179" cy="344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B993ACB-C11E-774A-B0CE-6F037BD2EAA6}"/>
              </a:ext>
            </a:extLst>
          </p:cNvPr>
          <p:cNvCxnSpPr>
            <a:cxnSpLocks/>
            <a:stCxn id="167" idx="6"/>
          </p:cNvCxnSpPr>
          <p:nvPr/>
        </p:nvCxnSpPr>
        <p:spPr>
          <a:xfrm flipV="1">
            <a:off x="8425982" y="5957680"/>
            <a:ext cx="53917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2B0EDAC-CF0C-4742-81CC-8F4C5C7EE9FD}"/>
              </a:ext>
            </a:extLst>
          </p:cNvPr>
          <p:cNvCxnSpPr>
            <a:cxnSpLocks/>
            <a:stCxn id="167" idx="6"/>
          </p:cNvCxnSpPr>
          <p:nvPr/>
        </p:nvCxnSpPr>
        <p:spPr>
          <a:xfrm>
            <a:off x="8425982" y="5957681"/>
            <a:ext cx="530518" cy="318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D1550CA-E7B6-3A41-B598-9821D52D6E42}"/>
              </a:ext>
            </a:extLst>
          </p:cNvPr>
          <p:cNvCxnSpPr>
            <a:cxnSpLocks/>
            <a:stCxn id="71" idx="3"/>
            <a:endCxn id="167" idx="2"/>
          </p:cNvCxnSpPr>
          <p:nvPr/>
        </p:nvCxnSpPr>
        <p:spPr>
          <a:xfrm>
            <a:off x="7076445" y="4618852"/>
            <a:ext cx="185094" cy="1338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18F989C-FD0E-FF47-8114-B96457E331FC}"/>
              </a:ext>
            </a:extLst>
          </p:cNvPr>
          <p:cNvCxnSpPr>
            <a:cxnSpLocks/>
          </p:cNvCxnSpPr>
          <p:nvPr/>
        </p:nvCxnSpPr>
        <p:spPr>
          <a:xfrm flipV="1">
            <a:off x="7294096" y="5329044"/>
            <a:ext cx="4578360" cy="1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E57E139-F6F2-1B43-958B-623618608131}"/>
              </a:ext>
            </a:extLst>
          </p:cNvPr>
          <p:cNvSpPr txBox="1"/>
          <p:nvPr/>
        </p:nvSpPr>
        <p:spPr>
          <a:xfrm>
            <a:off x="8091495" y="5009941"/>
            <a:ext cx="3189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1600" b="1" dirty="0"/>
              <a:t>Stage 4</a:t>
            </a:r>
            <a:r>
              <a:rPr lang="en-QA" sz="1600" dirty="0"/>
              <a:t>: </a:t>
            </a:r>
            <a:r>
              <a:rPr lang="en-US" sz="1600" dirty="0"/>
              <a:t>Vignette Testing on Doctors</a:t>
            </a:r>
            <a:endParaRPr lang="en-QA" sz="1600" dirty="0"/>
          </a:p>
        </p:txBody>
      </p:sp>
    </p:spTree>
    <p:extLst>
      <p:ext uri="{BB962C8B-B14F-4D97-AF65-F5344CB8AC3E}">
        <p14:creationId xmlns:p14="http://schemas.microsoft.com/office/powerpoint/2010/main" val="42720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1" grpId="0" animBg="1"/>
      <p:bldP spid="42" grpId="0" animBg="1"/>
      <p:bldP spid="43" grpId="0" animBg="1"/>
      <p:bldP spid="65" grpId="0" animBg="1"/>
      <p:bldP spid="67" grpId="0" animBg="1"/>
      <p:bldP spid="69" grpId="0" animBg="1"/>
      <p:bldP spid="71" grpId="0" animBg="1"/>
      <p:bldP spid="75" grpId="0" animBg="1"/>
      <p:bldP spid="98" grpId="0"/>
      <p:bldP spid="100" grpId="0"/>
      <p:bldP spid="101" grpId="0"/>
      <p:bldP spid="102" grpId="0"/>
      <p:bldP spid="103" grpId="0"/>
      <p:bldP spid="110" grpId="0"/>
      <p:bldP spid="167" grpId="0" animBg="1"/>
      <p:bldP spid="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 versus Other Symptom Checkers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F6A650-0F32-F240-B6B1-C524BC5F5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964318"/>
              </p:ext>
            </p:extLst>
          </p:nvPr>
        </p:nvGraphicFramePr>
        <p:xfrm>
          <a:off x="1155700" y="1791384"/>
          <a:ext cx="9842500" cy="40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62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 versus Human Doctors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53B11B0-D82E-EF46-86E2-5DFD58F76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57298"/>
              </p:ext>
            </p:extLst>
          </p:nvPr>
        </p:nvGraphicFramePr>
        <p:xfrm>
          <a:off x="1573868" y="1690688"/>
          <a:ext cx="90061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75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5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547D4-1A10-DC45-BDF2-95A06D4095E2}"/>
              </a:ext>
            </a:extLst>
          </p:cNvPr>
          <p:cNvSpPr txBox="1"/>
          <p:nvPr/>
        </p:nvSpPr>
        <p:spPr>
          <a:xfrm>
            <a:off x="9422426" y="1775804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897F-EBE8-7045-803C-869792555486}"/>
              </a:ext>
            </a:extLst>
          </p:cNvPr>
          <p:cNvSpPr txBox="1"/>
          <p:nvPr/>
        </p:nvSpPr>
        <p:spPr>
          <a:xfrm>
            <a:off x="11287356" y="2303003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710B7-1624-964B-978A-BE247D71D1F0}"/>
              </a:ext>
            </a:extLst>
          </p:cNvPr>
          <p:cNvSpPr txBox="1"/>
          <p:nvPr/>
        </p:nvSpPr>
        <p:spPr>
          <a:xfrm>
            <a:off x="4810356" y="3192511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104A1-C7ED-F141-B83A-FA98F2ED3CC4}"/>
              </a:ext>
            </a:extLst>
          </p:cNvPr>
          <p:cNvSpPr txBox="1"/>
          <p:nvPr/>
        </p:nvSpPr>
        <p:spPr>
          <a:xfrm>
            <a:off x="5794606" y="409507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E98CB-E7D3-124F-8ABB-FF42EE9013BA}"/>
              </a:ext>
            </a:extLst>
          </p:cNvPr>
          <p:cNvSpPr txBox="1"/>
          <p:nvPr/>
        </p:nvSpPr>
        <p:spPr>
          <a:xfrm>
            <a:off x="11750398" y="4576656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8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And the Power of AI is Yet to Usher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medical image ever taken was in 1895 by Wilhelm </a:t>
            </a:r>
            <a:r>
              <a:rPr lang="en-US" dirty="0" err="1"/>
              <a:t>Röntgen</a:t>
            </a:r>
            <a:endParaRPr lang="en-US" dirty="0"/>
          </a:p>
          <a:p>
            <a:pPr lvl="1"/>
            <a:r>
              <a:rPr lang="en-US" dirty="0"/>
              <a:t>This allowed looking inside a human body without slicing someone open!</a:t>
            </a:r>
          </a:p>
          <a:p>
            <a:pPr lvl="1"/>
            <a:endParaRPr lang="en-US" dirty="0"/>
          </a:p>
          <a:p>
            <a:r>
              <a:rPr lang="en-US" dirty="0"/>
              <a:t>Since then, medical imaging has represented the fastest </a:t>
            </a:r>
            <a:br>
              <a:rPr lang="en-US" dirty="0"/>
            </a:br>
            <a:r>
              <a:rPr lang="en-US" dirty="0"/>
              <a:t>growing source of medical data and literally changed the </a:t>
            </a:r>
            <a:br>
              <a:rPr lang="en-US" dirty="0"/>
            </a:br>
            <a:r>
              <a:rPr lang="en-US" dirty="0"/>
              <a:t>face of medicine</a:t>
            </a:r>
          </a:p>
          <a:p>
            <a:pPr lvl="1"/>
            <a:endParaRPr lang="en-US" dirty="0"/>
          </a:p>
          <a:p>
            <a:r>
              <a:rPr lang="en-US" dirty="0"/>
              <a:t>Imaging can sometimes reveal a disease before we feel it  </a:t>
            </a:r>
          </a:p>
          <a:p>
            <a:pPr lvl="1"/>
            <a:r>
              <a:rPr lang="en-US" dirty="0"/>
              <a:t>For several diseases (e.g., cancer), the earlier we diagnose them the more likely the patients will survive, let alone reducing pain, suffering, cost, etc.</a:t>
            </a:r>
            <a:endParaRPr lang="en-Q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274DF-32EF-F045-816C-9D960B2F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10" y="2800382"/>
            <a:ext cx="186690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856" cy="4351338"/>
          </a:xfrm>
        </p:spPr>
        <p:txBody>
          <a:bodyPr>
            <a:normAutofit/>
          </a:bodyPr>
          <a:lstStyle/>
          <a:p>
            <a:r>
              <a:rPr lang="en-US" dirty="0"/>
              <a:t>That is why we screen people who exhibit no signs or symptoms yet</a:t>
            </a:r>
          </a:p>
          <a:p>
            <a:pPr lvl="1"/>
            <a:endParaRPr lang="en-US" dirty="0"/>
          </a:p>
          <a:p>
            <a:r>
              <a:rPr lang="en-US" dirty="0"/>
              <a:t>But, the earlier we capture images, the smaller &amp; smaller the visible evidences of diseases become, until they vanish before our naked eyes</a:t>
            </a:r>
          </a:p>
          <a:p>
            <a:pPr lvl="1"/>
            <a:r>
              <a:rPr lang="en-US" dirty="0"/>
              <a:t>How early can we detect diseases?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a growing belief that there is an invisible side to imaging!</a:t>
            </a:r>
          </a:p>
          <a:p>
            <a:pPr lvl="1"/>
            <a:r>
              <a:rPr lang="en-US" dirty="0"/>
              <a:t>These are small changes (or </a:t>
            </a:r>
            <a:r>
              <a:rPr lang="en-US" i="1" dirty="0"/>
              <a:t>hidden patterns</a:t>
            </a:r>
            <a:r>
              <a:rPr lang="en-US" dirty="0"/>
              <a:t>) that are imperceptible to humans</a:t>
            </a:r>
          </a:p>
          <a:p>
            <a:pPr lvl="1"/>
            <a:r>
              <a:rPr lang="en-US" dirty="0"/>
              <a:t>Yet, they can be detected by AI!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5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in 10 develop knee osteoarthritis, which cannot be detected until the damage has occurred </a:t>
            </a:r>
            <a:endParaRPr lang="en-QA" dirty="0"/>
          </a:p>
        </p:txBody>
      </p:sp>
      <p:pic>
        <p:nvPicPr>
          <p:cNvPr id="3074" name="Picture 2" descr="Osteoarthritis of the knee: Stages, diagnosis, and treatment">
            <a:extLst>
              <a:ext uri="{FF2B5EF4-FFF2-40B4-BE49-F238E27FC236}">
                <a16:creationId xmlns:a16="http://schemas.microsoft.com/office/drawing/2014/main" id="{6F3D424B-39B5-9E4D-AF38-17C56EE3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14" y="2706624"/>
            <a:ext cx="7765729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3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scans that belong to different subjects, with different colors representing different ingredients that make up the cartilage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5233-2FB9-5F4C-B136-B17D014F0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50"/>
          <a:stretch/>
        </p:blipFill>
        <p:spPr>
          <a:xfrm>
            <a:off x="2374605" y="3033929"/>
            <a:ext cx="7442790" cy="193473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711231-F738-8240-B9C7-B07B02876C6E}"/>
              </a:ext>
            </a:extLst>
          </p:cNvPr>
          <p:cNvSpPr/>
          <p:nvPr/>
        </p:nvSpPr>
        <p:spPr>
          <a:xfrm>
            <a:off x="1146048" y="5266944"/>
            <a:ext cx="9692640" cy="91001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Which group has osteoartherits? Best experts cannot tell!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A01FB-DE29-4D48-B06F-5FFFC0D15A54}"/>
              </a:ext>
            </a:extLst>
          </p:cNvPr>
          <p:cNvSpPr txBox="1"/>
          <p:nvPr/>
        </p:nvSpPr>
        <p:spPr>
          <a:xfrm>
            <a:off x="3828288" y="2664597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Group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B06A5-043D-6C40-A944-34358B92DB86}"/>
              </a:ext>
            </a:extLst>
          </p:cNvPr>
          <p:cNvSpPr txBox="1"/>
          <p:nvPr/>
        </p:nvSpPr>
        <p:spPr>
          <a:xfrm>
            <a:off x="7591044" y="2664597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Group B</a:t>
            </a:r>
          </a:p>
        </p:txBody>
      </p:sp>
    </p:spTree>
    <p:extLst>
      <p:ext uri="{BB962C8B-B14F-4D97-AF65-F5344CB8AC3E}">
        <p14:creationId xmlns:p14="http://schemas.microsoft.com/office/powerpoint/2010/main" val="12083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scans that belong to different subjects, with different colors representing different ingredients that make up the cartilage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5233-2FB9-5F4C-B136-B17D014F0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50"/>
          <a:stretch/>
        </p:blipFill>
        <p:spPr>
          <a:xfrm>
            <a:off x="2374605" y="3033929"/>
            <a:ext cx="7442790" cy="193473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ECEECD-A454-0F48-81C3-9774491F8772}"/>
              </a:ext>
            </a:extLst>
          </p:cNvPr>
          <p:cNvSpPr/>
          <p:nvPr/>
        </p:nvSpPr>
        <p:spPr>
          <a:xfrm>
            <a:off x="2374605" y="4968659"/>
            <a:ext cx="3562899" cy="56650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000" b="1" dirty="0">
                <a:solidFill>
                  <a:schemeClr val="bg1"/>
                </a:solidFill>
              </a:rPr>
              <a:t>NO</a:t>
            </a:r>
            <a:r>
              <a:rPr lang="en-QA" sz="2000" dirty="0">
                <a:solidFill>
                  <a:schemeClr val="bg1"/>
                </a:solidFill>
              </a:rPr>
              <a:t> osteoarthritis in 3 years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A26273-5DA0-F448-BB17-BAE0A5E9670B}"/>
              </a:ext>
            </a:extLst>
          </p:cNvPr>
          <p:cNvSpPr/>
          <p:nvPr/>
        </p:nvSpPr>
        <p:spPr>
          <a:xfrm>
            <a:off x="6254498" y="4969484"/>
            <a:ext cx="3562899" cy="56650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000" dirty="0">
                <a:solidFill>
                  <a:schemeClr val="bg1"/>
                </a:solidFill>
              </a:rPr>
              <a:t>Osteoarthritis in 3 years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FC655-B789-784F-9B27-A6780B29F863}"/>
              </a:ext>
            </a:extLst>
          </p:cNvPr>
          <p:cNvSpPr txBox="1"/>
          <p:nvPr/>
        </p:nvSpPr>
        <p:spPr>
          <a:xfrm>
            <a:off x="3828288" y="2664597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Group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F9C47-540E-B049-AAB8-06AC41A65398}"/>
              </a:ext>
            </a:extLst>
          </p:cNvPr>
          <p:cNvSpPr txBox="1"/>
          <p:nvPr/>
        </p:nvSpPr>
        <p:spPr>
          <a:xfrm>
            <a:off x="7591044" y="2664597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Group B</a:t>
            </a:r>
          </a:p>
        </p:txBody>
      </p:sp>
    </p:spTree>
    <p:extLst>
      <p:ext uri="{BB962C8B-B14F-4D97-AF65-F5344CB8AC3E}">
        <p14:creationId xmlns:p14="http://schemas.microsoft.com/office/powerpoint/2010/main" val="55477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91E2-7CE8-FF4B-A170-A7FDA5D2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9FBB-0D91-CD4F-B624-E4B33945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QA" dirty="0"/>
              <a:t>This can be predicted using a machine learning algorithm that applies a technique known as “transport based morphometry”</a:t>
            </a:r>
          </a:p>
          <a:p>
            <a:endParaRPr lang="en-QA" dirty="0"/>
          </a:p>
          <a:p>
            <a:r>
              <a:rPr lang="en-US" dirty="0"/>
              <a:t>T</a:t>
            </a:r>
            <a:r>
              <a:rPr lang="en-QA" dirty="0"/>
              <a:t>he algorithm is able to predict whether a person will develop osteoarthritis 3 year down the line with an accuracy of 86.2% </a:t>
            </a:r>
          </a:p>
          <a:p>
            <a:endParaRPr lang="en-QA" dirty="0"/>
          </a:p>
          <a:p>
            <a:r>
              <a:rPr lang="en-QA" dirty="0"/>
              <a:t>The algorithm can learn more with experience, hence, it will only get better and better as we feed it with more scans </a:t>
            </a:r>
          </a:p>
        </p:txBody>
      </p:sp>
    </p:spTree>
    <p:extLst>
      <p:ext uri="{BB962C8B-B14F-4D97-AF65-F5344CB8AC3E}">
        <p14:creationId xmlns:p14="http://schemas.microsoft.com/office/powerpoint/2010/main" val="4637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AI Applications in Medicine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AI Applications in Medicine – Part III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Assignment 2 will be out by tonight. It is due on Feb 15 by midnight 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 Quiz I will be on Feb 21</a:t>
            </a:r>
          </a:p>
        </p:txBody>
      </p:sp>
    </p:spTree>
    <p:extLst>
      <p:ext uri="{BB962C8B-B14F-4D97-AF65-F5344CB8AC3E}">
        <p14:creationId xmlns:p14="http://schemas.microsoft.com/office/powerpoint/2010/main" val="30105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91E2-7CE8-FF4B-A170-A7FDA5D2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9FBB-0D91-CD4F-B624-E4B33945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QA" dirty="0"/>
              <a:t>But what does this algorithm see that doctors cannot?</a:t>
            </a:r>
          </a:p>
          <a:p>
            <a:pPr lvl="1"/>
            <a:r>
              <a:rPr lang="en-QA" dirty="0"/>
              <a:t>The diffusion of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664DE-080F-1148-BCD6-63647D1EB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37"/>
          <a:stretch/>
        </p:blipFill>
        <p:spPr>
          <a:xfrm>
            <a:off x="2228301" y="3965975"/>
            <a:ext cx="7442790" cy="1563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BDE56-3924-BD43-B720-3FB482D21920}"/>
              </a:ext>
            </a:extLst>
          </p:cNvPr>
          <p:cNvSpPr txBox="1"/>
          <p:nvPr/>
        </p:nvSpPr>
        <p:spPr>
          <a:xfrm>
            <a:off x="737664" y="3187332"/>
            <a:ext cx="574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i="1" dirty="0">
                <a:solidFill>
                  <a:srgbClr val="00B050"/>
                </a:solidFill>
              </a:rPr>
              <a:t>Water is evenly distributed throughout the cartilage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2FA49-9B44-C841-A355-A59A91FE69A4}"/>
              </a:ext>
            </a:extLst>
          </p:cNvPr>
          <p:cNvSpPr txBox="1"/>
          <p:nvPr/>
        </p:nvSpPr>
        <p:spPr>
          <a:xfrm>
            <a:off x="7013721" y="2959226"/>
            <a:ext cx="43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i="1" dirty="0">
                <a:solidFill>
                  <a:srgbClr val="FF0000"/>
                </a:solidFill>
              </a:rPr>
              <a:t>The pooling of water at the center of t</a:t>
            </a:r>
            <a:r>
              <a:rPr lang="en-US" i="1" dirty="0">
                <a:solidFill>
                  <a:srgbClr val="FF0000"/>
                </a:solidFill>
              </a:rPr>
              <a:t>he</a:t>
            </a:r>
          </a:p>
          <a:p>
            <a:r>
              <a:rPr lang="en-QA" i="1" dirty="0">
                <a:solidFill>
                  <a:srgbClr val="FF0000"/>
                </a:solidFill>
              </a:rPr>
              <a:t> cartilage suggests that there is a weakening </a:t>
            </a:r>
          </a:p>
          <a:p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QA" i="1" dirty="0">
                <a:solidFill>
                  <a:srgbClr val="FF0000"/>
                </a:solidFill>
              </a:rPr>
              <a:t>f cartilage at that location 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EC3C191A-BE16-BF4C-91F6-BD1742F4FCB9}"/>
              </a:ext>
            </a:extLst>
          </p:cNvPr>
          <p:cNvCxnSpPr/>
          <p:nvPr/>
        </p:nvCxnSpPr>
        <p:spPr>
          <a:xfrm rot="16200000" flipV="1">
            <a:off x="1724448" y="3711177"/>
            <a:ext cx="721903" cy="682752"/>
          </a:xfrm>
          <a:prstGeom prst="curvedConnector3">
            <a:avLst>
              <a:gd name="adj1" fmla="val 38178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D74B172-5393-1C47-9E49-A6F5AFB6F452}"/>
              </a:ext>
            </a:extLst>
          </p:cNvPr>
          <p:cNvSpPr/>
          <p:nvPr/>
        </p:nvSpPr>
        <p:spPr>
          <a:xfrm>
            <a:off x="9089136" y="4255008"/>
            <a:ext cx="152400" cy="712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5EF817-132B-9241-AEDD-4FFB342574D6}"/>
              </a:ext>
            </a:extLst>
          </p:cNvPr>
          <p:cNvSpPr/>
          <p:nvPr/>
        </p:nvSpPr>
        <p:spPr>
          <a:xfrm>
            <a:off x="8778240" y="3882556"/>
            <a:ext cx="719328" cy="36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3D5A2E9-B11B-E044-AFD7-66D792F61E4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36696" y="3982992"/>
            <a:ext cx="412211" cy="278129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Discovery and Visualization of Structural Biomarkers from MRI using Machine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6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can augment our capability and help us identify new targets for treatments </a:t>
            </a:r>
          </a:p>
          <a:p>
            <a:endParaRPr lang="en-US" dirty="0"/>
          </a:p>
          <a:p>
            <a:r>
              <a:rPr lang="en-US" dirty="0"/>
              <a:t>Can we apply this technique to other diseases (e.g., Alzheimer, autism, schizophrenia)?</a:t>
            </a:r>
          </a:p>
          <a:p>
            <a:pPr lvl="1"/>
            <a:r>
              <a:rPr lang="en-US" dirty="0"/>
              <a:t>If so, can we halt them before they even begin?</a:t>
            </a:r>
          </a:p>
          <a:p>
            <a:pPr lvl="1"/>
            <a:endParaRPr lang="en-US" dirty="0"/>
          </a:p>
          <a:p>
            <a:r>
              <a:rPr lang="en-US" dirty="0"/>
              <a:t>Just like in 1985 when the first image was taken, the face of medicine is about to change again</a:t>
            </a:r>
          </a:p>
          <a:p>
            <a:pPr lvl="1"/>
            <a:r>
              <a:rPr lang="en-US" dirty="0"/>
              <a:t>At that time we were able to see the visible</a:t>
            </a:r>
          </a:p>
          <a:p>
            <a:pPr lvl="1"/>
            <a:r>
              <a:rPr lang="en-QA" dirty="0"/>
              <a:t>Now, we can see the invisible through AI! </a:t>
            </a:r>
          </a:p>
        </p:txBody>
      </p:sp>
    </p:spTree>
    <p:extLst>
      <p:ext uri="{BB962C8B-B14F-4D97-AF65-F5344CB8AC3E}">
        <p14:creationId xmlns:p14="http://schemas.microsoft.com/office/powerpoint/2010/main" val="42574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EAD7-1C88-B040-81C4-BAC84E8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Monday’s Lecture…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C194-676F-BD4E-AEFD-0F5E9060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649"/>
          </a:xfrm>
        </p:spPr>
        <p:txBody>
          <a:bodyPr>
            <a:normAutofit/>
          </a:bodyPr>
          <a:lstStyle/>
          <a:p>
            <a:r>
              <a:rPr lang="en-QA" dirty="0">
                <a:solidFill>
                  <a:srgbClr val="00B0F0"/>
                </a:solidFill>
              </a:rPr>
              <a:t>Machine Learning: Core Concept </a:t>
            </a:r>
          </a:p>
        </p:txBody>
      </p:sp>
    </p:spTree>
    <p:extLst>
      <p:ext uri="{BB962C8B-B14F-4D97-AF65-F5344CB8AC3E}">
        <p14:creationId xmlns:p14="http://schemas.microsoft.com/office/powerpoint/2010/main" val="348057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Gulshan, Varun, et al. "Development and validation of a deep learning algorithm   for detection of diabetic retinopathy in retinal fundus photographs." </a:t>
            </a:r>
            <a:r>
              <a:rPr lang="en-US" i="1" dirty="0"/>
              <a:t>Jama</a:t>
            </a:r>
            <a:r>
              <a:rPr lang="en-US" dirty="0"/>
              <a:t> 316.22 (2016): 2402-2410.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Mitani</a:t>
            </a:r>
            <a:r>
              <a:rPr lang="en-US" dirty="0"/>
              <a:t>, </a:t>
            </a:r>
            <a:r>
              <a:rPr lang="en-US" dirty="0" err="1"/>
              <a:t>Akinori</a:t>
            </a:r>
            <a:r>
              <a:rPr lang="en-US" dirty="0"/>
              <a:t>, et al. "Detection of </a:t>
            </a:r>
            <a:r>
              <a:rPr lang="en-US" dirty="0" err="1"/>
              <a:t>anaemia</a:t>
            </a:r>
            <a:r>
              <a:rPr lang="en-US" dirty="0"/>
              <a:t> from retinal fundus images via deep learning." </a:t>
            </a:r>
            <a:r>
              <a:rPr lang="en-US" i="1" dirty="0"/>
              <a:t>Nature Biomedical Engineering</a:t>
            </a:r>
            <a:r>
              <a:rPr lang="en-US" dirty="0"/>
              <a:t> 4.1 (2020): 18-27.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Poplin, R., et al. "Predicting cardiovascular risk factors from retinal fundus photographs using deep learning. </a:t>
            </a:r>
            <a:r>
              <a:rPr lang="en-US" dirty="0" err="1"/>
              <a:t>arXiv</a:t>
            </a:r>
            <a:r>
              <a:rPr lang="en-US" dirty="0"/>
              <a:t> 2017." </a:t>
            </a:r>
            <a:r>
              <a:rPr lang="en-US" i="1" dirty="0" err="1"/>
              <a:t>arXiv</a:t>
            </a:r>
            <a:r>
              <a:rPr lang="en-US" i="1" dirty="0"/>
              <a:t> preprint arXiv:1708.09843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Du, Nan, et al. "Extracting symptoms and their status from clinical conversations." </a:t>
            </a:r>
            <a:r>
              <a:rPr lang="en-US" i="1" dirty="0" err="1"/>
              <a:t>arXiv</a:t>
            </a:r>
            <a:r>
              <a:rPr lang="en-US" i="1" dirty="0"/>
              <a:t> preprint arXiv:1906.02239</a:t>
            </a:r>
            <a:r>
              <a:rPr lang="en-US" dirty="0"/>
              <a:t> (2019).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Hammoud, M., et al. “</a:t>
            </a:r>
            <a:r>
              <a:rPr lang="en-US" dirty="0" err="1"/>
              <a:t>Avey</a:t>
            </a:r>
            <a:r>
              <a:rPr lang="en-US" dirty="0"/>
              <a:t>: An Accurate AI Algorithm for Self-Diagnosis”.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Kundu, </a:t>
            </a:r>
            <a:r>
              <a:rPr lang="en-US" dirty="0" err="1"/>
              <a:t>Shinjini</a:t>
            </a:r>
            <a:r>
              <a:rPr lang="en-US" dirty="0"/>
              <a:t>, et al. "Discovery and visualization of structural biomarkers from MRI using transport-based morphometry." </a:t>
            </a:r>
            <a:r>
              <a:rPr lang="en-US" i="1" dirty="0" err="1"/>
              <a:t>NeuroImage</a:t>
            </a:r>
            <a:r>
              <a:rPr lang="en-US" dirty="0"/>
              <a:t> 167 (2018): 256-275.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5825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9206595" y="5267166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122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5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Q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547D4-1A10-DC45-BDF2-95A06D4095E2}"/>
              </a:ext>
            </a:extLst>
          </p:cNvPr>
          <p:cNvSpPr txBox="1"/>
          <p:nvPr/>
        </p:nvSpPr>
        <p:spPr>
          <a:xfrm>
            <a:off x="9422426" y="1775804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897F-EBE8-7045-803C-869792555486}"/>
              </a:ext>
            </a:extLst>
          </p:cNvPr>
          <p:cNvSpPr txBox="1"/>
          <p:nvPr/>
        </p:nvSpPr>
        <p:spPr>
          <a:xfrm>
            <a:off x="11287356" y="2303003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710B7-1624-964B-978A-BE247D71D1F0}"/>
              </a:ext>
            </a:extLst>
          </p:cNvPr>
          <p:cNvSpPr txBox="1"/>
          <p:nvPr/>
        </p:nvSpPr>
        <p:spPr>
          <a:xfrm>
            <a:off x="4810356" y="3192511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104A1-C7ED-F141-B83A-FA98F2ED3CC4}"/>
              </a:ext>
            </a:extLst>
          </p:cNvPr>
          <p:cNvSpPr txBox="1"/>
          <p:nvPr/>
        </p:nvSpPr>
        <p:spPr>
          <a:xfrm>
            <a:off x="5794606" y="4095072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34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Digital Health Has Become Ubiquitous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Everyday millions of people turn to the Internet for health information and treatment advice</a:t>
            </a:r>
          </a:p>
          <a:p>
            <a:endParaRPr lang="en-US" dirty="0"/>
          </a:p>
          <a:p>
            <a:r>
              <a:rPr lang="en-US" dirty="0"/>
              <a:t>In Australia, around 80% of people search the Internet for health information, and nearly 40% seek guidance online for self-treatment</a:t>
            </a:r>
          </a:p>
          <a:p>
            <a:endParaRPr lang="en-US" dirty="0"/>
          </a:p>
          <a:p>
            <a:r>
              <a:rPr lang="en-US" dirty="0"/>
              <a:t>In the US, almost two-thirds of adults search the Web for health information and roughly one-third utilize it for </a:t>
            </a:r>
            <a:r>
              <a:rPr lang="en-US" i="1" dirty="0"/>
              <a:t>self-diagnosis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dirty="0"/>
              <a:t>Digital Health and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recent study showed that half of the patients investigated their symptoms on search engines before visiting emergency departments</a:t>
            </a:r>
          </a:p>
          <a:p>
            <a:endParaRPr lang="en-US" dirty="0"/>
          </a:p>
          <a:p>
            <a:r>
              <a:rPr lang="en-US" dirty="0"/>
              <a:t>Search engines (e.g., Google and Bing) are exceptional tools for educating people, but they may facilitate misdiagnosis!</a:t>
            </a:r>
          </a:p>
          <a:p>
            <a:endParaRPr lang="en-US" dirty="0"/>
          </a:p>
          <a:p>
            <a:r>
              <a:rPr lang="en-US" dirty="0"/>
              <a:t>Some governments have even launched “Don’t Google It” advertising campaigns to urge their residents to avoid assessing their health using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33723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dirty="0"/>
              <a:t>Symptom Checkers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351338"/>
          </a:xfrm>
        </p:spPr>
        <p:txBody>
          <a:bodyPr>
            <a:normAutofit/>
          </a:bodyPr>
          <a:lstStyle/>
          <a:p>
            <a:r>
              <a:rPr lang="en-US" dirty="0"/>
              <a:t>In contrary, AI-based </a:t>
            </a:r>
            <a:r>
              <a:rPr lang="en-US" i="1" dirty="0"/>
              <a:t>symptom checkers</a:t>
            </a:r>
            <a:r>
              <a:rPr lang="en-US" dirty="0"/>
              <a:t> are tools that can assist patients in self-diagnosing themselves</a:t>
            </a:r>
          </a:p>
          <a:p>
            <a:pPr lvl="1"/>
            <a:r>
              <a:rPr lang="en-US" dirty="0"/>
              <a:t>They are constantly and instantly available! </a:t>
            </a:r>
          </a:p>
          <a:p>
            <a:endParaRPr lang="en-US" dirty="0"/>
          </a:p>
          <a:p>
            <a:r>
              <a:rPr lang="en-US" dirty="0"/>
              <a:t>Studies show that more than 15 million people use symptom checkers per month that are likely to keep growing</a:t>
            </a:r>
          </a:p>
          <a:p>
            <a:endParaRPr lang="en-US" dirty="0"/>
          </a:p>
          <a:p>
            <a:r>
              <a:rPr lang="en-US" dirty="0"/>
              <a:t>However, the utility and promise of symptom checkers cannot be materialized if they do not prove to be accurate in self-diagnosis</a:t>
            </a:r>
          </a:p>
        </p:txBody>
      </p:sp>
    </p:spTree>
    <p:extLst>
      <p:ext uri="{BB962C8B-B14F-4D97-AF65-F5344CB8AC3E}">
        <p14:creationId xmlns:p14="http://schemas.microsoft.com/office/powerpoint/2010/main" val="36006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5"/>
            <a:ext cx="11188700" cy="1325563"/>
          </a:xfrm>
        </p:spPr>
        <p:txBody>
          <a:bodyPr>
            <a:normAutofit/>
          </a:bodyPr>
          <a:lstStyle/>
          <a:p>
            <a:pPr algn="ctr"/>
            <a:r>
              <a:rPr lang="en-QA" b="1" i="1" dirty="0"/>
              <a:t>Avey</a:t>
            </a:r>
            <a:r>
              <a:rPr lang="en-QA" dirty="0"/>
              <a:t>: An AI-based Algorithm for Self-Diagnosis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3493A-7EE4-A841-A446-B05A69A9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16" y="2339615"/>
            <a:ext cx="2997678" cy="451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2F469-BF90-C941-A406-5CF37374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20" y="2339617"/>
            <a:ext cx="3001043" cy="4518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56108-1A09-DE4E-8446-F53CD51CD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89" y="2339617"/>
            <a:ext cx="3001043" cy="451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52908-4414-1F4F-B03C-6412578D2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627" y="2339612"/>
            <a:ext cx="2997678" cy="451838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55BF52-C73F-2E4A-BCF4-BC108619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Avey</a:t>
            </a:r>
            <a:r>
              <a:rPr lang="en-US" dirty="0"/>
              <a:t> utilizes probabilistic graphical models in AI to provide patients with immediate and accurate self-diagnoses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F4802-9815-6344-9DD8-03615E053AEC}"/>
              </a:ext>
            </a:extLst>
          </p:cNvPr>
          <p:cNvSpPr txBox="1"/>
          <p:nvPr/>
        </p:nvSpPr>
        <p:spPr>
          <a:xfrm>
            <a:off x="7458707" y="4367973"/>
            <a:ext cx="80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sz="2400" b="1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12597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02B4044-B9A7-9142-9F31-42947ED0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553876"/>
            <a:ext cx="8216900" cy="51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4687CB6-2244-6445-A35C-B655F360D6AA}"/>
              </a:ext>
            </a:extLst>
          </p:cNvPr>
          <p:cNvSpPr txBox="1">
            <a:spLocks/>
          </p:cNvSpPr>
          <p:nvPr/>
        </p:nvSpPr>
        <p:spPr>
          <a:xfrm>
            <a:off x="635000" y="517525"/>
            <a:ext cx="11188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QA" b="1" i="1"/>
              <a:t>Avey</a:t>
            </a:r>
            <a:r>
              <a:rPr lang="en-QA"/>
              <a:t>: An AI-based Algorithm for Self-Diagnosis</a:t>
            </a:r>
            <a:endParaRPr lang="en-Q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EF5AA-581C-D941-B82B-479FFD5E903A}"/>
              </a:ext>
            </a:extLst>
          </p:cNvPr>
          <p:cNvSpPr txBox="1">
            <a:spLocks/>
          </p:cNvSpPr>
          <p:nvPr/>
        </p:nvSpPr>
        <p:spPr>
          <a:xfrm>
            <a:off x="482600" y="365125"/>
            <a:ext cx="11188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QA" b="1" i="1" dirty="0">
                <a:solidFill>
                  <a:schemeClr val="bg1"/>
                </a:solidFill>
              </a:rPr>
              <a:t>Avey</a:t>
            </a:r>
            <a:r>
              <a:rPr lang="en-QA" dirty="0">
                <a:solidFill>
                  <a:schemeClr val="bg1"/>
                </a:solidFill>
              </a:rPr>
              <a:t>’s Brain in Action</a:t>
            </a:r>
          </a:p>
        </p:txBody>
      </p:sp>
    </p:spTree>
    <p:extLst>
      <p:ext uri="{BB962C8B-B14F-4D97-AF65-F5344CB8AC3E}">
        <p14:creationId xmlns:p14="http://schemas.microsoft.com/office/powerpoint/2010/main" val="94037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12970</TotalTime>
  <Words>1411</Words>
  <Application>Microsoft Macintosh PowerPoint</Application>
  <PresentationFormat>Widescreen</PresentationFormat>
  <Paragraphs>228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AI for Medicine </vt:lpstr>
      <vt:lpstr>Today…</vt:lpstr>
      <vt:lpstr>Outline</vt:lpstr>
      <vt:lpstr>Some Applications of AI in Medicine</vt:lpstr>
      <vt:lpstr>Digital Health Has Become Ubiquitous</vt:lpstr>
      <vt:lpstr>Digital Health and Search Engines</vt:lpstr>
      <vt:lpstr>Symptom Checkers</vt:lpstr>
      <vt:lpstr>Avey: An AI-based Algorithm for Self-Diagnosis</vt:lpstr>
      <vt:lpstr>PowerPoint Presentation</vt:lpstr>
      <vt:lpstr>Avey: Experimentation Methodology</vt:lpstr>
      <vt:lpstr>Avey versus Other Symptom Checkers</vt:lpstr>
      <vt:lpstr>Avey versus Human Doctors</vt:lpstr>
      <vt:lpstr>Some Applications of AI in Medicine</vt:lpstr>
      <vt:lpstr>And the Power of AI is Yet to Usher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Discovery and Visualization of Structural Biomarkers from MRI using Machine Learning</vt:lpstr>
      <vt:lpstr>Next Monday’s Lecture…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218</cp:revision>
  <dcterms:created xsi:type="dcterms:W3CDTF">2021-01-10T14:59:52Z</dcterms:created>
  <dcterms:modified xsi:type="dcterms:W3CDTF">2022-02-10T17:08:18Z</dcterms:modified>
</cp:coreProperties>
</file>